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7"/>
  </p:notesMasterIdLst>
  <p:handoutMasterIdLst>
    <p:handoutMasterId r:id="rId18"/>
  </p:handoutMasterIdLst>
  <p:sldIdLst>
    <p:sldId id="274" r:id="rId2"/>
    <p:sldId id="275" r:id="rId3"/>
    <p:sldId id="276" r:id="rId4"/>
    <p:sldId id="259" r:id="rId5"/>
    <p:sldId id="260" r:id="rId6"/>
    <p:sldId id="263" r:id="rId7"/>
    <p:sldId id="264" r:id="rId8"/>
    <p:sldId id="277" r:id="rId9"/>
    <p:sldId id="266" r:id="rId10"/>
    <p:sldId id="278" r:id="rId11"/>
    <p:sldId id="281" r:id="rId12"/>
    <p:sldId id="283" r:id="rId13"/>
    <p:sldId id="280" r:id="rId14"/>
    <p:sldId id="284" r:id="rId15"/>
    <p:sldId id="273" r:id="rId16"/>
  </p:sldIdLst>
  <p:sldSz cx="9144000" cy="6858000" type="screen4x3"/>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800" autoAdjust="0"/>
  </p:normalViewPr>
  <p:slideViewPr>
    <p:cSldViewPr>
      <p:cViewPr>
        <p:scale>
          <a:sx n="100" d="100"/>
          <a:sy n="100" d="100"/>
        </p:scale>
        <p:origin x="-1944" y="42"/>
      </p:cViewPr>
      <p:guideLst>
        <p:guide orient="horz" pos="2160"/>
        <p:guide pos="2880"/>
      </p:guideLst>
    </p:cSldViewPr>
  </p:slideViewPr>
  <p:notesTextViewPr>
    <p:cViewPr>
      <p:scale>
        <a:sx n="100" d="100"/>
        <a:sy n="100" d="100"/>
      </p:scale>
      <p:origin x="0" y="0"/>
    </p:cViewPr>
  </p:notesTextViewPr>
  <p:notesViewPr>
    <p:cSldViewPr>
      <p:cViewPr varScale="1">
        <p:scale>
          <a:sx n="88" d="100"/>
          <a:sy n="88" d="100"/>
        </p:scale>
        <p:origin x="-3804" y="-102"/>
      </p:cViewPr>
      <p:guideLst>
        <p:guide orient="horz" pos="2904"/>
        <p:guide pos="218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05138" cy="460375"/>
          </a:xfrm>
          <a:prstGeom prst="rect">
            <a:avLst/>
          </a:prstGeom>
        </p:spPr>
        <p:txBody>
          <a:bodyPr vert="horz" lIns="91428" tIns="45714" rIns="91428" bIns="45714" rtlCol="0"/>
          <a:lstStyle>
            <a:lvl1pPr algn="l">
              <a:defRPr sz="1100"/>
            </a:lvl1pPr>
          </a:lstStyle>
          <a:p>
            <a:endParaRPr lang="en-US"/>
          </a:p>
        </p:txBody>
      </p:sp>
      <p:sp>
        <p:nvSpPr>
          <p:cNvPr id="3" name="Date Placeholder 2"/>
          <p:cNvSpPr>
            <a:spLocks noGrp="1"/>
          </p:cNvSpPr>
          <p:nvPr>
            <p:ph type="dt" sz="quarter" idx="1"/>
          </p:nvPr>
        </p:nvSpPr>
        <p:spPr>
          <a:xfrm>
            <a:off x="3927476" y="1"/>
            <a:ext cx="3005138" cy="460375"/>
          </a:xfrm>
          <a:prstGeom prst="rect">
            <a:avLst/>
          </a:prstGeom>
        </p:spPr>
        <p:txBody>
          <a:bodyPr vert="horz" lIns="91428" tIns="45714" rIns="91428" bIns="45714" rtlCol="0"/>
          <a:lstStyle>
            <a:lvl1pPr algn="r">
              <a:defRPr sz="1100"/>
            </a:lvl1pPr>
          </a:lstStyle>
          <a:p>
            <a:fld id="{545DCBB7-6841-4F1F-95B6-44A0ABC4CE49}" type="datetimeFigureOut">
              <a:rPr lang="en-US" smtClean="0"/>
              <a:t>12/11/2012</a:t>
            </a:fld>
            <a:endParaRPr lang="en-US"/>
          </a:p>
        </p:txBody>
      </p:sp>
      <p:sp>
        <p:nvSpPr>
          <p:cNvPr id="4" name="Footer Placeholder 3"/>
          <p:cNvSpPr>
            <a:spLocks noGrp="1"/>
          </p:cNvSpPr>
          <p:nvPr>
            <p:ph type="ftr" sz="quarter" idx="2"/>
          </p:nvPr>
        </p:nvSpPr>
        <p:spPr>
          <a:xfrm>
            <a:off x="1" y="8758239"/>
            <a:ext cx="3005138" cy="460375"/>
          </a:xfrm>
          <a:prstGeom prst="rect">
            <a:avLst/>
          </a:prstGeom>
        </p:spPr>
        <p:txBody>
          <a:bodyPr vert="horz" lIns="91428" tIns="45714" rIns="91428" bIns="45714" rtlCol="0" anchor="b"/>
          <a:lstStyle>
            <a:lvl1pPr algn="l">
              <a:defRPr sz="1100"/>
            </a:lvl1pPr>
          </a:lstStyle>
          <a:p>
            <a:endParaRPr lang="en-US"/>
          </a:p>
        </p:txBody>
      </p:sp>
      <p:sp>
        <p:nvSpPr>
          <p:cNvPr id="5" name="Slide Number Placeholder 4"/>
          <p:cNvSpPr>
            <a:spLocks noGrp="1"/>
          </p:cNvSpPr>
          <p:nvPr>
            <p:ph type="sldNum" sz="quarter" idx="3"/>
          </p:nvPr>
        </p:nvSpPr>
        <p:spPr>
          <a:xfrm>
            <a:off x="3927476" y="8758239"/>
            <a:ext cx="3005138" cy="460375"/>
          </a:xfrm>
          <a:prstGeom prst="rect">
            <a:avLst/>
          </a:prstGeom>
        </p:spPr>
        <p:txBody>
          <a:bodyPr vert="horz" lIns="91428" tIns="45714" rIns="91428" bIns="45714" rtlCol="0" anchor="b"/>
          <a:lstStyle>
            <a:lvl1pPr algn="r">
              <a:defRPr sz="1100"/>
            </a:lvl1pPr>
          </a:lstStyle>
          <a:p>
            <a:fld id="{D3DE4477-4490-4100-B796-26312894F657}" type="slidenum">
              <a:rPr lang="en-US" smtClean="0"/>
              <a:t>‹#›</a:t>
            </a:fld>
            <a:endParaRPr lang="en-US"/>
          </a:p>
        </p:txBody>
      </p:sp>
    </p:spTree>
    <p:extLst>
      <p:ext uri="{BB962C8B-B14F-4D97-AF65-F5344CB8AC3E}">
        <p14:creationId xmlns:p14="http://schemas.microsoft.com/office/powerpoint/2010/main" val="2926859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04821" cy="461010"/>
          </a:xfrm>
          <a:prstGeom prst="rect">
            <a:avLst/>
          </a:prstGeom>
        </p:spPr>
        <p:txBody>
          <a:bodyPr vert="horz" lIns="91284" tIns="45642" rIns="91284" bIns="45642" rtlCol="0"/>
          <a:lstStyle>
            <a:lvl1pPr algn="l">
              <a:defRPr sz="1100"/>
            </a:lvl1pPr>
          </a:lstStyle>
          <a:p>
            <a:endParaRPr lang="en-US" dirty="0"/>
          </a:p>
        </p:txBody>
      </p:sp>
      <p:sp>
        <p:nvSpPr>
          <p:cNvPr id="3" name="Date Placeholder 2"/>
          <p:cNvSpPr>
            <a:spLocks noGrp="1"/>
          </p:cNvSpPr>
          <p:nvPr>
            <p:ph type="dt" idx="1"/>
          </p:nvPr>
        </p:nvSpPr>
        <p:spPr>
          <a:xfrm>
            <a:off x="3927778" y="1"/>
            <a:ext cx="3004821" cy="461010"/>
          </a:xfrm>
          <a:prstGeom prst="rect">
            <a:avLst/>
          </a:prstGeom>
        </p:spPr>
        <p:txBody>
          <a:bodyPr vert="horz" lIns="91284" tIns="45642" rIns="91284" bIns="45642" rtlCol="0"/>
          <a:lstStyle>
            <a:lvl1pPr algn="r">
              <a:defRPr sz="1100"/>
            </a:lvl1pPr>
          </a:lstStyle>
          <a:p>
            <a:fld id="{567BB82D-4E98-43AA-A874-F8BA96FB4C94}" type="datetimeFigureOut">
              <a:rPr lang="en-US" smtClean="0"/>
              <a:pPr/>
              <a:t>12/11/2012</a:t>
            </a:fld>
            <a:endParaRPr lang="en-US" dirty="0"/>
          </a:p>
        </p:txBody>
      </p:sp>
      <p:sp>
        <p:nvSpPr>
          <p:cNvPr id="4" name="Slide Image Placeholder 3"/>
          <p:cNvSpPr>
            <a:spLocks noGrp="1" noRot="1" noChangeAspect="1"/>
          </p:cNvSpPr>
          <p:nvPr>
            <p:ph type="sldImg" idx="2"/>
          </p:nvPr>
        </p:nvSpPr>
        <p:spPr>
          <a:xfrm>
            <a:off x="1162050" y="692150"/>
            <a:ext cx="4610100" cy="3457575"/>
          </a:xfrm>
          <a:prstGeom prst="rect">
            <a:avLst/>
          </a:prstGeom>
          <a:noFill/>
          <a:ln w="12700">
            <a:solidFill>
              <a:prstClr val="black"/>
            </a:solidFill>
          </a:ln>
        </p:spPr>
        <p:txBody>
          <a:bodyPr vert="horz" lIns="91284" tIns="45642" rIns="91284" bIns="45642" rtlCol="0" anchor="ctr"/>
          <a:lstStyle/>
          <a:p>
            <a:endParaRPr lang="en-US" dirty="0"/>
          </a:p>
        </p:txBody>
      </p:sp>
      <p:sp>
        <p:nvSpPr>
          <p:cNvPr id="5" name="Notes Placeholder 4"/>
          <p:cNvSpPr>
            <a:spLocks noGrp="1"/>
          </p:cNvSpPr>
          <p:nvPr>
            <p:ph type="body" sz="quarter" idx="3"/>
          </p:nvPr>
        </p:nvSpPr>
        <p:spPr>
          <a:xfrm>
            <a:off x="693421" y="4379597"/>
            <a:ext cx="5547360" cy="4149090"/>
          </a:xfrm>
          <a:prstGeom prst="rect">
            <a:avLst/>
          </a:prstGeom>
        </p:spPr>
        <p:txBody>
          <a:bodyPr vert="horz" lIns="91284" tIns="45642" rIns="91284" bIns="4564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757591"/>
            <a:ext cx="3004821" cy="461010"/>
          </a:xfrm>
          <a:prstGeom prst="rect">
            <a:avLst/>
          </a:prstGeom>
        </p:spPr>
        <p:txBody>
          <a:bodyPr vert="horz" lIns="91284" tIns="45642" rIns="91284" bIns="45642" rtlCol="0" anchor="b"/>
          <a:lstStyle>
            <a:lvl1pPr algn="l">
              <a:defRPr sz="1100"/>
            </a:lvl1pPr>
          </a:lstStyle>
          <a:p>
            <a:endParaRPr lang="en-US" dirty="0"/>
          </a:p>
        </p:txBody>
      </p:sp>
      <p:sp>
        <p:nvSpPr>
          <p:cNvPr id="7" name="Slide Number Placeholder 6"/>
          <p:cNvSpPr>
            <a:spLocks noGrp="1"/>
          </p:cNvSpPr>
          <p:nvPr>
            <p:ph type="sldNum" sz="quarter" idx="5"/>
          </p:nvPr>
        </p:nvSpPr>
        <p:spPr>
          <a:xfrm>
            <a:off x="3927778" y="8757591"/>
            <a:ext cx="3004821" cy="461010"/>
          </a:xfrm>
          <a:prstGeom prst="rect">
            <a:avLst/>
          </a:prstGeom>
        </p:spPr>
        <p:txBody>
          <a:bodyPr vert="horz" lIns="91284" tIns="45642" rIns="91284" bIns="45642" rtlCol="0" anchor="b"/>
          <a:lstStyle>
            <a:lvl1pPr algn="r">
              <a:defRPr sz="1100"/>
            </a:lvl1pPr>
          </a:lstStyle>
          <a:p>
            <a:fld id="{865C5AE7-5CB2-4A3B-9E5B-89E540BDE5FB}" type="slidenum">
              <a:rPr lang="en-US" smtClean="0"/>
              <a:pPr/>
              <a:t>‹#›</a:t>
            </a:fld>
            <a:endParaRPr lang="en-US" dirty="0"/>
          </a:p>
        </p:txBody>
      </p:sp>
    </p:spTree>
    <p:extLst>
      <p:ext uri="{BB962C8B-B14F-4D97-AF65-F5344CB8AC3E}">
        <p14:creationId xmlns:p14="http://schemas.microsoft.com/office/powerpoint/2010/main" val="653504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65C5AE7-5CB2-4A3B-9E5B-89E540BDE5FB}"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an assessment</a:t>
            </a:r>
            <a:r>
              <a:rPr lang="en-US" baseline="0" dirty="0" smtClean="0"/>
              <a:t> of one building. We do this 813 times to determine the total amount needed to address E&amp;G maintenance needs across the 33 institutions. </a:t>
            </a:r>
            <a:endParaRPr lang="en-US" dirty="0"/>
          </a:p>
        </p:txBody>
      </p:sp>
      <p:sp>
        <p:nvSpPr>
          <p:cNvPr id="4" name="Slide Number Placeholder 3"/>
          <p:cNvSpPr>
            <a:spLocks noGrp="1"/>
          </p:cNvSpPr>
          <p:nvPr>
            <p:ph type="sldNum" sz="quarter" idx="10"/>
          </p:nvPr>
        </p:nvSpPr>
        <p:spPr/>
        <p:txBody>
          <a:bodyPr/>
          <a:lstStyle/>
          <a:p>
            <a:fld id="{865C5AE7-5CB2-4A3B-9E5B-89E540BDE5FB}"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r>
              <a:rPr lang="en-US" baseline="0" dirty="0" smtClean="0"/>
              <a:t>- </a:t>
            </a:r>
            <a:r>
              <a:rPr lang="en-US" dirty="0" smtClean="0"/>
              <a:t>Building</a:t>
            </a:r>
            <a:r>
              <a:rPr lang="en-US" baseline="0" dirty="0" smtClean="0"/>
              <a:t> data summary, submitted by institutions and pulled from CHEMIS, is used to collect building information.</a:t>
            </a:r>
          </a:p>
          <a:p>
            <a:pPr>
              <a:buFontTx/>
              <a:buChar char="-"/>
            </a:pPr>
            <a:r>
              <a:rPr lang="en-US" baseline="0" dirty="0" smtClean="0"/>
              <a:t> %E&amp;G is calculated by dividing Total E&amp;G Area by Gross Area. Important because as you remember, we are limiting our analysis to the </a:t>
            </a:r>
            <a:r>
              <a:rPr lang="en-US" b="1" baseline="0" dirty="0" smtClean="0"/>
              <a:t>E&amp;G portion only</a:t>
            </a:r>
            <a:r>
              <a:rPr lang="en-US" baseline="0" dirty="0" smtClean="0"/>
              <a:t>. </a:t>
            </a:r>
          </a:p>
          <a:p>
            <a:pPr>
              <a:buFontTx/>
              <a:buChar char="-"/>
            </a:pPr>
            <a:r>
              <a:rPr lang="en-US" baseline="0" dirty="0" smtClean="0"/>
              <a:t> Replacement cost (RCB) is derived from data provided by the Insurance Reserve Fund </a:t>
            </a:r>
            <a:r>
              <a:rPr lang="en-US" b="1" baseline="0" dirty="0" smtClean="0"/>
              <a:t>(IRF) – </a:t>
            </a:r>
            <a:r>
              <a:rPr lang="en-US" b="0" baseline="0" dirty="0" smtClean="0"/>
              <a:t>This number creates the most discussion; however, it is the most consistent, conservative, and available number we have. </a:t>
            </a:r>
            <a:endParaRPr lang="en-US" b="1" baseline="0" dirty="0" smtClean="0"/>
          </a:p>
          <a:p>
            <a:pPr>
              <a:buFontTx/>
              <a:buChar char="-"/>
            </a:pPr>
            <a:r>
              <a:rPr lang="en-US" b="1" baseline="0" dirty="0" smtClean="0"/>
              <a:t> </a:t>
            </a:r>
            <a:r>
              <a:rPr lang="en-US" b="0" baseline="0" dirty="0" smtClean="0"/>
              <a:t>Building condition code is based on </a:t>
            </a:r>
            <a:r>
              <a:rPr lang="en-US" b="1" baseline="0" dirty="0" smtClean="0"/>
              <a:t>life-cycle analysis </a:t>
            </a:r>
            <a:r>
              <a:rPr lang="en-US" b="0" baseline="0" dirty="0" smtClean="0"/>
              <a:t>of systems. Calculation of overall building condition.</a:t>
            </a:r>
          </a:p>
          <a:p>
            <a:pPr>
              <a:buFontTx/>
              <a:buChar char="-"/>
            </a:pPr>
            <a:r>
              <a:rPr lang="en-US" b="0" baseline="0" dirty="0" smtClean="0"/>
              <a:t> Amount needed to bring the building back to 100% (perfect condition).</a:t>
            </a:r>
          </a:p>
          <a:p>
            <a:pPr>
              <a:buFontTx/>
              <a:buChar char="-"/>
            </a:pPr>
            <a:r>
              <a:rPr lang="en-US" b="0" baseline="0" dirty="0" smtClean="0"/>
              <a:t> Amount need to bring the building back to 90% (APPA Standard). </a:t>
            </a:r>
            <a:r>
              <a:rPr lang="en-US" b="1" baseline="0" dirty="0" smtClean="0"/>
              <a:t>All institutions have accepted the APPA standards for the purpose of this analysis. </a:t>
            </a:r>
            <a:endParaRPr lang="en-US" b="0" baseline="0" dirty="0" smtClean="0"/>
          </a:p>
          <a:p>
            <a:pPr>
              <a:buFontTx/>
              <a:buChar char="-"/>
            </a:pPr>
            <a:r>
              <a:rPr lang="en-US" b="0" baseline="0" dirty="0" smtClean="0"/>
              <a:t> Amount needed to address renewal. </a:t>
            </a:r>
          </a:p>
          <a:p>
            <a:pPr>
              <a:buFontTx/>
              <a:buChar char="-"/>
            </a:pPr>
            <a:r>
              <a:rPr lang="en-US" b="0" baseline="0" dirty="0" smtClean="0"/>
              <a:t> Amount needed per year to address renewal spread over 20 years. Institutions agreed to a </a:t>
            </a:r>
            <a:r>
              <a:rPr lang="en-US" b="1" baseline="0" dirty="0" smtClean="0"/>
              <a:t>20 year renewal cycle</a:t>
            </a:r>
            <a:r>
              <a:rPr lang="en-US" b="0" baseline="0" dirty="0" smtClean="0"/>
              <a:t>.</a:t>
            </a:r>
          </a:p>
          <a:p>
            <a:pPr>
              <a:buFontTx/>
              <a:buChar char="-"/>
            </a:pPr>
            <a:r>
              <a:rPr lang="en-US" b="0" baseline="0" dirty="0" smtClean="0"/>
              <a:t> Maintenance needed to </a:t>
            </a:r>
            <a:r>
              <a:rPr lang="en-US" b="1" baseline="0" dirty="0" smtClean="0"/>
              <a:t>maintain</a:t>
            </a:r>
            <a:r>
              <a:rPr lang="en-US" b="0" baseline="0" dirty="0" smtClean="0"/>
              <a:t> campus systems at current level:</a:t>
            </a:r>
          </a:p>
          <a:p>
            <a:pPr lvl="1">
              <a:buFontTx/>
              <a:buChar char="-"/>
            </a:pPr>
            <a:r>
              <a:rPr lang="en-US" b="0" baseline="0" dirty="0" smtClean="0"/>
              <a:t> Association of Physical Plant Administrators </a:t>
            </a:r>
            <a:r>
              <a:rPr lang="en-US" b="1" baseline="0" dirty="0" smtClean="0"/>
              <a:t>(APPA) </a:t>
            </a:r>
            <a:r>
              <a:rPr lang="en-US" b="0" baseline="0" dirty="0" smtClean="0"/>
              <a:t>set national standard for the education community </a:t>
            </a:r>
          </a:p>
          <a:p>
            <a:pPr lvl="1">
              <a:buFontTx/>
              <a:buChar char="-"/>
            </a:pPr>
            <a:r>
              <a:rPr lang="en-US" b="0" baseline="0" dirty="0" smtClean="0"/>
              <a:t> APPA standard is </a:t>
            </a:r>
            <a:r>
              <a:rPr lang="en-US" b="1" baseline="0" dirty="0" smtClean="0"/>
              <a:t>3%</a:t>
            </a:r>
            <a:r>
              <a:rPr lang="en-US" b="0" baseline="0" dirty="0" smtClean="0"/>
              <a:t> of RCB</a:t>
            </a:r>
          </a:p>
          <a:p>
            <a:pPr lvl="1">
              <a:buFontTx/>
              <a:buChar char="-"/>
            </a:pPr>
            <a:r>
              <a:rPr lang="en-US" b="0" baseline="0" dirty="0" smtClean="0"/>
              <a:t> Annual investment needed to maintain systems so they don’t wear out faster than expected is 3% x RCB</a:t>
            </a:r>
          </a:p>
          <a:p>
            <a:pPr>
              <a:buFontTx/>
              <a:buChar char="-"/>
            </a:pPr>
            <a:r>
              <a:rPr lang="en-US" b="0" baseline="0" dirty="0" smtClean="0"/>
              <a:t> Annual maintenance to sustain systems and address renewal is sum.</a:t>
            </a:r>
          </a:p>
          <a:p>
            <a:pPr>
              <a:buFontTx/>
              <a:buChar char="-"/>
            </a:pPr>
            <a:endParaRPr lang="en-US" b="0" baseline="0" dirty="0" smtClean="0"/>
          </a:p>
        </p:txBody>
      </p:sp>
      <p:sp>
        <p:nvSpPr>
          <p:cNvPr id="4" name="Slide Number Placeholder 3"/>
          <p:cNvSpPr>
            <a:spLocks noGrp="1"/>
          </p:cNvSpPr>
          <p:nvPr>
            <p:ph type="sldNum" sz="quarter" idx="10"/>
          </p:nvPr>
        </p:nvSpPr>
        <p:spPr/>
        <p:txBody>
          <a:bodyPr/>
          <a:lstStyle/>
          <a:p>
            <a:fld id="{865C5AE7-5CB2-4A3B-9E5B-89E540BDE5FB}"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This is the first four columns of the big summary sheet. </a:t>
            </a:r>
          </a:p>
        </p:txBody>
      </p:sp>
      <p:sp>
        <p:nvSpPr>
          <p:cNvPr id="4" name="Slide Number Placeholder 3"/>
          <p:cNvSpPr>
            <a:spLocks noGrp="1"/>
          </p:cNvSpPr>
          <p:nvPr>
            <p:ph type="sldNum" sz="quarter" idx="10"/>
          </p:nvPr>
        </p:nvSpPr>
        <p:spPr/>
        <p:txBody>
          <a:bodyPr/>
          <a:lstStyle/>
          <a:p>
            <a:fld id="{865C5AE7-5CB2-4A3B-9E5B-89E540BDE5FB}"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 Only the portion of E&amp;G area the institution is responsible for as determined by the percent of E&amp;G space or the actual amount of space as determined by the unit of measurement are included in these calculations.</a:t>
            </a:r>
          </a:p>
          <a:p>
            <a:endParaRPr lang="en-US" dirty="0" smtClean="0"/>
          </a:p>
          <a:p>
            <a:r>
              <a:rPr lang="en-US" dirty="0" smtClean="0"/>
              <a:t> - Institutions are given a list of standard infrastructure items</a:t>
            </a:r>
            <a:r>
              <a:rPr lang="en-US" baseline="0" dirty="0" smtClean="0"/>
              <a:t> to evaluate. They decide to add or subtract from that list. </a:t>
            </a:r>
            <a:endParaRPr lang="en-US" dirty="0" smtClean="0"/>
          </a:p>
          <a:p>
            <a:endParaRPr lang="en-US" dirty="0"/>
          </a:p>
        </p:txBody>
      </p:sp>
      <p:sp>
        <p:nvSpPr>
          <p:cNvPr id="4" name="Slide Number Placeholder 3"/>
          <p:cNvSpPr>
            <a:spLocks noGrp="1"/>
          </p:cNvSpPr>
          <p:nvPr>
            <p:ph type="sldNum" sz="quarter" idx="10"/>
          </p:nvPr>
        </p:nvSpPr>
        <p:spPr/>
        <p:txBody>
          <a:bodyPr/>
          <a:lstStyle/>
          <a:p>
            <a:fld id="{865C5AE7-5CB2-4A3B-9E5B-89E540BDE5FB}"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This is the second set of four columns on the big summary sheet.</a:t>
            </a:r>
          </a:p>
        </p:txBody>
      </p:sp>
      <p:sp>
        <p:nvSpPr>
          <p:cNvPr id="4" name="Slide Number Placeholder 3"/>
          <p:cNvSpPr>
            <a:spLocks noGrp="1"/>
          </p:cNvSpPr>
          <p:nvPr>
            <p:ph type="sldNum" sz="quarter" idx="10"/>
          </p:nvPr>
        </p:nvSpPr>
        <p:spPr/>
        <p:txBody>
          <a:bodyPr/>
          <a:lstStyle/>
          <a:p>
            <a:fld id="{865C5AE7-5CB2-4A3B-9E5B-89E540BDE5FB}"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63718" indent="-163718">
              <a:buFontTx/>
              <a:buChar char="-"/>
            </a:pPr>
            <a:r>
              <a:rPr lang="en-US" dirty="0" smtClean="0"/>
              <a:t>Last four columns on the big</a:t>
            </a:r>
            <a:r>
              <a:rPr lang="en-US" baseline="0" dirty="0" smtClean="0"/>
              <a:t> summary sheet. </a:t>
            </a:r>
          </a:p>
          <a:p>
            <a:pPr marL="163718" indent="-163718">
              <a:buFontTx/>
              <a:buChar char="-"/>
            </a:pPr>
            <a:endParaRPr lang="en-US" baseline="0" dirty="0" smtClean="0"/>
          </a:p>
          <a:p>
            <a:pPr marL="163718" indent="-163718" defTabSz="873161">
              <a:buFontTx/>
              <a:buChar char="-"/>
              <a:defRPr/>
            </a:pPr>
            <a:r>
              <a:rPr lang="en-US" sz="1100" dirty="0"/>
              <a:t>We often hear that colleges &amp; universities have a $1.2B deferred maintenance problem. By walking through the numbers, we hope we have distinguished between deferred maintenance and maintenance needs and have provided a better context for how the number is derived and how this process can be used to focus on annual needs associated with renewal of systems over time as they reach the end of their useful lives and on the need to maintain those systems in the interim so that they last as expected.</a:t>
            </a:r>
            <a:endParaRPr lang="en-US" dirty="0" smtClean="0"/>
          </a:p>
          <a:p>
            <a:endParaRPr lang="en-US" dirty="0" smtClean="0"/>
          </a:p>
          <a:p>
            <a:r>
              <a:rPr lang="en-US" dirty="0" smtClean="0"/>
              <a:t>- Relate back to earlier summary</a:t>
            </a:r>
            <a:r>
              <a:rPr lang="en-US" baseline="0" dirty="0" smtClean="0"/>
              <a:t> slide in the presentation and the definition of Maintenance Needs.</a:t>
            </a:r>
          </a:p>
          <a:p>
            <a:endParaRPr lang="en-US" baseline="0" dirty="0" smtClean="0"/>
          </a:p>
          <a:p>
            <a:r>
              <a:rPr lang="en-US" baseline="0" dirty="0" smtClean="0"/>
              <a:t>- From the analysis we do not know what is “Deferred.”</a:t>
            </a:r>
          </a:p>
          <a:p>
            <a:endParaRPr lang="en-US" dirty="0" smtClean="0"/>
          </a:p>
          <a:p>
            <a:r>
              <a:rPr lang="en-US" dirty="0" smtClean="0"/>
              <a:t> - Per proviso 89.83, the </a:t>
            </a:r>
            <a:r>
              <a:rPr lang="en-US" baseline="0" dirty="0" smtClean="0"/>
              <a:t>ranking of projects through the Comprehensive Permanent Improvement Plan (CPIP year two) has been eliminated. CHE no longer captures total maintenance and renewal investment, so determining if each institution meets the APPA maintenance and renewal standards is not determined. </a:t>
            </a:r>
          </a:p>
        </p:txBody>
      </p:sp>
      <p:sp>
        <p:nvSpPr>
          <p:cNvPr id="4" name="Slide Number Placeholder 3"/>
          <p:cNvSpPr>
            <a:spLocks noGrp="1"/>
          </p:cNvSpPr>
          <p:nvPr>
            <p:ph type="sldNum" sz="quarter" idx="10"/>
          </p:nvPr>
        </p:nvSpPr>
        <p:spPr/>
        <p:txBody>
          <a:bodyPr/>
          <a:lstStyle/>
          <a:p>
            <a:fld id="{865C5AE7-5CB2-4A3B-9E5B-89E540BDE5FB}" type="slidenum">
              <a:rPr lang="en-US" smtClean="0"/>
              <a:pPr/>
              <a:t>15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65C5AE7-5CB2-4A3B-9E5B-89E540BDE5FB}"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Haven’t reached a</a:t>
            </a:r>
            <a:r>
              <a:rPr lang="en-US" baseline="0" dirty="0" smtClean="0"/>
              <a:t> consensus on definition yet. </a:t>
            </a:r>
            <a:endParaRPr lang="en-US" dirty="0"/>
          </a:p>
        </p:txBody>
      </p:sp>
      <p:sp>
        <p:nvSpPr>
          <p:cNvPr id="4" name="Slide Number Placeholder 3"/>
          <p:cNvSpPr>
            <a:spLocks noGrp="1"/>
          </p:cNvSpPr>
          <p:nvPr>
            <p:ph type="sldNum" sz="quarter" idx="10"/>
          </p:nvPr>
        </p:nvSpPr>
        <p:spPr/>
        <p:txBody>
          <a:bodyPr/>
          <a:lstStyle/>
          <a:p>
            <a:fld id="{865C5AE7-5CB2-4A3B-9E5B-89E540BDE5FB}"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Will talk about “acceptable</a:t>
            </a:r>
            <a:r>
              <a:rPr lang="en-US" b="0" baseline="0" dirty="0" smtClean="0"/>
              <a:t> condition” later in the presentation.</a:t>
            </a:r>
            <a:endParaRPr lang="en-US" b="0" dirty="0" smtClean="0"/>
          </a:p>
          <a:p>
            <a:endParaRPr lang="en-US" b="0" dirty="0" smtClean="0"/>
          </a:p>
          <a:p>
            <a:r>
              <a:rPr lang="en-US" b="0" dirty="0" smtClean="0"/>
              <a:t>Examples of</a:t>
            </a:r>
            <a:r>
              <a:rPr lang="en-US" b="0" baseline="0" dirty="0" smtClean="0"/>
              <a:t> maintenance and repairs </a:t>
            </a:r>
            <a:r>
              <a:rPr lang="en-US" dirty="0" smtClean="0"/>
              <a:t>are roof</a:t>
            </a:r>
            <a:r>
              <a:rPr lang="en-US" baseline="0" dirty="0" smtClean="0"/>
              <a:t> repairs, heating &amp; cooling system replacement, building envelope repairs, fire detection and prevention system upgrades.</a:t>
            </a:r>
          </a:p>
          <a:p>
            <a:endParaRPr lang="en-US" baseline="0" dirty="0" smtClean="0"/>
          </a:p>
          <a:p>
            <a:r>
              <a:rPr lang="en-US" baseline="0" dirty="0" smtClean="0"/>
              <a:t>Doesn’t include installation of new systems or expansion of building SF. </a:t>
            </a:r>
          </a:p>
          <a:p>
            <a:endParaRPr lang="en-US" baseline="0" dirty="0" smtClean="0"/>
          </a:p>
          <a:p>
            <a:r>
              <a:rPr lang="en-US" baseline="0" dirty="0" smtClean="0"/>
              <a:t>Example of preventative maintenance would be changing the oil and checking the tires on your car. </a:t>
            </a:r>
          </a:p>
        </p:txBody>
      </p:sp>
      <p:sp>
        <p:nvSpPr>
          <p:cNvPr id="4" name="Slide Number Placeholder 3"/>
          <p:cNvSpPr>
            <a:spLocks noGrp="1"/>
          </p:cNvSpPr>
          <p:nvPr>
            <p:ph type="sldNum" sz="quarter" idx="10"/>
          </p:nvPr>
        </p:nvSpPr>
        <p:spPr/>
        <p:txBody>
          <a:bodyPr/>
          <a:lstStyle/>
          <a:p>
            <a:fld id="{865C5AE7-5CB2-4A3B-9E5B-89E540BDE5FB}"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Note that these are not in priority order. </a:t>
            </a:r>
          </a:p>
          <a:p>
            <a:endParaRPr lang="en-US" dirty="0" smtClean="0"/>
          </a:p>
          <a:p>
            <a:r>
              <a:rPr lang="en-US" b="1" dirty="0" smtClean="0"/>
              <a:t>Example</a:t>
            </a:r>
            <a:r>
              <a:rPr lang="en-US" b="1" baseline="0" dirty="0" smtClean="0"/>
              <a:t>s:</a:t>
            </a:r>
          </a:p>
          <a:p>
            <a:pPr defTabSz="904314">
              <a:defRPr/>
            </a:pPr>
            <a:r>
              <a:rPr lang="en-US" b="1" baseline="0" dirty="0" smtClean="0"/>
              <a:t>First bullet </a:t>
            </a:r>
            <a:r>
              <a:rPr lang="en-US" baseline="0" dirty="0" smtClean="0"/>
              <a:t>– Patching a building to meet safety requirements but have a long term plan to demolish or repurpose.</a:t>
            </a:r>
            <a:endParaRPr lang="en-US" b="1" baseline="0" dirty="0" smtClean="0"/>
          </a:p>
          <a:p>
            <a:pPr defTabSz="904314">
              <a:defRPr/>
            </a:pPr>
            <a:r>
              <a:rPr lang="en-US" b="1" baseline="0" dirty="0" smtClean="0"/>
              <a:t>Second bullet </a:t>
            </a:r>
            <a:r>
              <a:rPr lang="en-US" baseline="0" dirty="0" smtClean="0"/>
              <a:t>– Repair and entire floor or building vs. separate components. Generally this is the most efficient way to go. Allows institutions to renew multiple systems and to minimize displacement of students and faculty.</a:t>
            </a:r>
            <a:endParaRPr lang="en-US" b="1" baseline="0" dirty="0" smtClean="0"/>
          </a:p>
          <a:p>
            <a:r>
              <a:rPr lang="en-US" b="1" baseline="0" dirty="0" smtClean="0"/>
              <a:t>Third bullet </a:t>
            </a:r>
            <a:r>
              <a:rPr lang="en-US" baseline="0" dirty="0" smtClean="0"/>
              <a:t>– A private donation received for a particular project. Those funds can not be used for maintenance.</a:t>
            </a:r>
          </a:p>
        </p:txBody>
      </p:sp>
      <p:sp>
        <p:nvSpPr>
          <p:cNvPr id="4" name="Slide Number Placeholder 3"/>
          <p:cNvSpPr>
            <a:spLocks noGrp="1"/>
          </p:cNvSpPr>
          <p:nvPr>
            <p:ph type="sldNum" sz="quarter" idx="10"/>
          </p:nvPr>
        </p:nvSpPr>
        <p:spPr/>
        <p:txBody>
          <a:bodyPr/>
          <a:lstStyle/>
          <a:p>
            <a:fld id="{865C5AE7-5CB2-4A3B-9E5B-89E540BDE5FB}"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Includes leased space where the institution is responsible for the maintenance costs and the %E&amp;G and SF requirements are met. </a:t>
            </a:r>
          </a:p>
          <a:p>
            <a:pPr defTabSz="914280">
              <a:defRPr/>
            </a:pPr>
            <a:endParaRPr lang="en-US" baseline="0" dirty="0" smtClean="0"/>
          </a:p>
          <a:p>
            <a:pPr defTabSz="914280">
              <a:defRPr/>
            </a:pPr>
            <a:r>
              <a:rPr lang="en-US" baseline="0" dirty="0" smtClean="0"/>
              <a:t>So when we talk about E&amp;G you know we are talking about classrooms, faculty offices, research and generally space that supports teaching and learning. </a:t>
            </a:r>
          </a:p>
          <a:p>
            <a:pPr defTabSz="914280">
              <a:defRPr/>
            </a:pPr>
            <a:endParaRPr lang="en-US" baseline="0" dirty="0" smtClean="0"/>
          </a:p>
          <a:p>
            <a:pPr defTabSz="914280">
              <a:defRPr/>
            </a:pPr>
            <a:r>
              <a:rPr lang="en-US" baseline="0" dirty="0" smtClean="0"/>
              <a:t>What we are not talking about is space related to auxiliary activities. These are activities that are self-sustaining and generate their own revenue streams. Included are </a:t>
            </a:r>
            <a:r>
              <a:rPr lang="en-US" b="1" baseline="0" dirty="0" smtClean="0"/>
              <a:t>some</a:t>
            </a:r>
            <a:r>
              <a:rPr lang="en-US" baseline="0" dirty="0" smtClean="0"/>
              <a:t> athletics, dorms, cafeterias, bookstores, and infirmaries. </a:t>
            </a:r>
          </a:p>
          <a:p>
            <a:endParaRPr lang="en-US" dirty="0"/>
          </a:p>
        </p:txBody>
      </p:sp>
      <p:sp>
        <p:nvSpPr>
          <p:cNvPr id="4" name="Slide Number Placeholder 3"/>
          <p:cNvSpPr>
            <a:spLocks noGrp="1"/>
          </p:cNvSpPr>
          <p:nvPr>
            <p:ph type="sldNum" sz="quarter" idx="10"/>
          </p:nvPr>
        </p:nvSpPr>
        <p:spPr/>
        <p:txBody>
          <a:bodyPr/>
          <a:lstStyle/>
          <a:p>
            <a:fld id="{865C5AE7-5CB2-4A3B-9E5B-89E540BDE5FB}"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a:t>
            </a:r>
            <a:r>
              <a:rPr lang="en-US" baseline="0" dirty="0" smtClean="0"/>
              <a:t> is the document Craig provided at your first meeting. </a:t>
            </a:r>
          </a:p>
          <a:p>
            <a:endParaRPr lang="en-US" baseline="0" dirty="0" smtClean="0"/>
          </a:p>
          <a:p>
            <a:r>
              <a:rPr lang="en-US" baseline="0" dirty="0" smtClean="0"/>
              <a:t>You’ll also note that the data varies slightly from the version provided previously. This is due primarily to updated infrastructure data and a refined flow.</a:t>
            </a:r>
          </a:p>
          <a:p>
            <a:endParaRPr lang="en-US" baseline="0" dirty="0" smtClean="0"/>
          </a:p>
          <a:p>
            <a:r>
              <a:rPr lang="en-US" baseline="0" dirty="0" smtClean="0"/>
              <a:t>This is the document we are going to be walking through. I’ll show you how the numbers are calculated and what they mean. </a:t>
            </a:r>
            <a:endParaRPr lang="en-US" dirty="0"/>
          </a:p>
        </p:txBody>
      </p:sp>
      <p:sp>
        <p:nvSpPr>
          <p:cNvPr id="4" name="Slide Number Placeholder 3"/>
          <p:cNvSpPr>
            <a:spLocks noGrp="1"/>
          </p:cNvSpPr>
          <p:nvPr>
            <p:ph type="sldNum" sz="quarter" idx="10"/>
          </p:nvPr>
        </p:nvSpPr>
        <p:spPr/>
        <p:txBody>
          <a:bodyPr/>
          <a:lstStyle/>
          <a:p>
            <a:fld id="{865C5AE7-5CB2-4A3B-9E5B-89E540BDE5FB}"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761523">
              <a:defRPr/>
            </a:pPr>
            <a:r>
              <a:rPr lang="en-US" dirty="0" smtClean="0"/>
              <a:t>We collect</a:t>
            </a:r>
            <a:r>
              <a:rPr lang="en-US" baseline="0" dirty="0" smtClean="0"/>
              <a:t> a wealth of information related to each building annually. We use that data to determine which buildings meet the requirements to be individually assessed and are included in the maintenance needs calculations. </a:t>
            </a:r>
            <a:endParaRPr lang="en-US" dirty="0" smtClean="0"/>
          </a:p>
          <a:p>
            <a:endParaRPr lang="en-US" dirty="0"/>
          </a:p>
        </p:txBody>
      </p:sp>
      <p:sp>
        <p:nvSpPr>
          <p:cNvPr id="4" name="Slide Number Placeholder 3"/>
          <p:cNvSpPr>
            <a:spLocks noGrp="1"/>
          </p:cNvSpPr>
          <p:nvPr>
            <p:ph type="sldNum" sz="quarter" idx="10"/>
          </p:nvPr>
        </p:nvSpPr>
        <p:spPr/>
        <p:txBody>
          <a:bodyPr/>
          <a:lstStyle/>
          <a:p>
            <a:fld id="{865C5AE7-5CB2-4A3B-9E5B-89E540BDE5FB}"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Building condition is based on </a:t>
            </a:r>
            <a:r>
              <a:rPr lang="en-US" b="1" dirty="0" smtClean="0"/>
              <a:t>life-cycle analysis </a:t>
            </a:r>
            <a:r>
              <a:rPr lang="en-US" dirty="0" smtClean="0"/>
              <a:t>of systems. It is left up to the institutions to evaluate their buildings. </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865C5AE7-5CB2-4A3B-9E5B-89E540BDE5FB}"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5E49E3C-A065-434C-A0FD-85F7BC2ABC96}" type="datetimeFigureOut">
              <a:rPr lang="en-US" smtClean="0"/>
              <a:pPr/>
              <a:t>12/11/2012</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807F0197-6855-4D80-B622-B1C52B3F4DB5}" type="slidenum">
              <a:rPr lang="en-US" smtClean="0"/>
              <a:pPr/>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5E49E3C-A065-434C-A0FD-85F7BC2ABC96}" type="datetimeFigureOut">
              <a:rPr lang="en-US" smtClean="0"/>
              <a:pPr/>
              <a:t>12/11/2012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07F0197-6855-4D80-B622-B1C52B3F4DB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5E49E3C-A065-434C-A0FD-85F7BC2ABC96}" type="datetimeFigureOut">
              <a:rPr lang="en-US" smtClean="0"/>
              <a:pPr/>
              <a:t>12/11/2012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07F0197-6855-4D80-B622-B1C52B3F4DB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5E49E3C-A065-434C-A0FD-85F7BC2ABC96}" type="datetimeFigureOut">
              <a:rPr lang="en-US" smtClean="0"/>
              <a:pPr/>
              <a:t>12/11/2012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07F0197-6855-4D80-B622-B1C52B3F4DB5}" type="slidenum">
              <a:rPr lang="en-US" smtClean="0"/>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5E49E3C-A065-434C-A0FD-85F7BC2ABC96}" type="datetimeFigureOut">
              <a:rPr lang="en-US" smtClean="0"/>
              <a:pPr/>
              <a:t>12/11/2012</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807F0197-6855-4D80-B622-B1C52B3F4DB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5E49E3C-A065-434C-A0FD-85F7BC2ABC96}" type="datetimeFigureOut">
              <a:rPr lang="en-US" smtClean="0"/>
              <a:pPr/>
              <a:t>12/11/2012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07F0197-6855-4D80-B622-B1C52B3F4DB5}" type="slidenum">
              <a:rPr lang="en-US" smtClean="0"/>
              <a:pPr/>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5E49E3C-A065-434C-A0FD-85F7BC2ABC96}" type="datetimeFigureOut">
              <a:rPr lang="en-US" smtClean="0"/>
              <a:pPr/>
              <a:t>12/11/2012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07F0197-6855-4D80-B622-B1C52B3F4DB5}" type="slidenum">
              <a:rPr lang="en-US" smtClean="0"/>
              <a:pPr/>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5E49E3C-A065-434C-A0FD-85F7BC2ABC96}" type="datetimeFigureOut">
              <a:rPr lang="en-US" smtClean="0"/>
              <a:pPr/>
              <a:t>12/11/2012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07F0197-6855-4D80-B622-B1C52B3F4DB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E49E3C-A065-434C-A0FD-85F7BC2ABC96}" type="datetimeFigureOut">
              <a:rPr lang="en-US" smtClean="0"/>
              <a:pPr/>
              <a:t>12/11/2012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07F0197-6855-4D80-B622-B1C52B3F4DB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5E49E3C-A065-434C-A0FD-85F7BC2ABC96}" type="datetimeFigureOut">
              <a:rPr lang="en-US" smtClean="0"/>
              <a:pPr/>
              <a:t>12/11/2012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07F0197-6855-4D80-B622-B1C52B3F4DB5}" type="slidenum">
              <a:rPr lang="en-US" smtClean="0"/>
              <a:pPr/>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5E49E3C-A065-434C-A0FD-85F7BC2ABC96}" type="datetimeFigureOut">
              <a:rPr lang="en-US" smtClean="0"/>
              <a:pPr/>
              <a:t>12/11/2012</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807F0197-6855-4D80-B622-B1C52B3F4DB5}" type="slidenum">
              <a:rPr lang="en-US" smtClean="0"/>
              <a:pPr/>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5E49E3C-A065-434C-A0FD-85F7BC2ABC96}" type="datetimeFigureOut">
              <a:rPr lang="en-US" smtClean="0"/>
              <a:pPr/>
              <a:t>12/11/2012</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07F0197-6855-4D80-B622-B1C52B3F4DB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0.xml"/><Relationship Id="rId1" Type="http://schemas.openxmlformats.org/officeDocument/2006/relationships/slideLayout" Target="../slideLayouts/slideLayout6.xml"/><Relationship Id="rId5" Type="http://schemas.openxmlformats.org/officeDocument/2006/relationships/image" Target="../media/image5.emf"/><Relationship Id="rId4" Type="http://schemas.openxmlformats.org/officeDocument/2006/relationships/image" Target="../media/image4.emf"/></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581400"/>
            <a:ext cx="8305800" cy="3048000"/>
          </a:xfrm>
        </p:spPr>
        <p:txBody>
          <a:bodyPr>
            <a:noAutofit/>
          </a:bodyPr>
          <a:lstStyle/>
          <a:p>
            <a:r>
              <a:rPr lang="en-US" sz="2000" b="1" i="1" cap="none" dirty="0" smtClean="0"/>
              <a:t>Presentation for </a:t>
            </a:r>
          </a:p>
          <a:p>
            <a:endParaRPr lang="en-US" sz="2000" b="1" i="1" cap="none" dirty="0" smtClean="0"/>
          </a:p>
          <a:p>
            <a:r>
              <a:rPr lang="en-US" sz="2000" b="1" cap="none" dirty="0" smtClean="0"/>
              <a:t>Senate Finance Committee Higher Education Special Study Committee</a:t>
            </a:r>
          </a:p>
          <a:p>
            <a:r>
              <a:rPr lang="en-US" sz="2000" b="1" dirty="0" smtClean="0"/>
              <a:t>A Review of Institutional Planning Management, and Funding of Facility Maintenance Needs by Public Institutions of Higher Learning</a:t>
            </a:r>
          </a:p>
          <a:p>
            <a:endParaRPr lang="en-US" sz="2000" b="1" cap="none" dirty="0" smtClean="0">
              <a:solidFill>
                <a:schemeClr val="tx1"/>
              </a:solidFill>
              <a:latin typeface="Georgia" pitchFamily="18" charset="0"/>
            </a:endParaRPr>
          </a:p>
          <a:p>
            <a:endParaRPr lang="en-US" sz="2000" b="1" cap="none" dirty="0" smtClean="0">
              <a:solidFill>
                <a:schemeClr val="tx1"/>
              </a:solidFill>
              <a:latin typeface="Georgia" pitchFamily="18" charset="0"/>
            </a:endParaRPr>
          </a:p>
          <a:p>
            <a:r>
              <a:rPr lang="en-US" sz="2000" b="1" cap="none" dirty="0" smtClean="0">
                <a:solidFill>
                  <a:schemeClr val="tx1"/>
                </a:solidFill>
              </a:rPr>
              <a:t>December 11, 2012</a:t>
            </a:r>
          </a:p>
        </p:txBody>
      </p:sp>
      <p:sp>
        <p:nvSpPr>
          <p:cNvPr id="2" name="Title 1"/>
          <p:cNvSpPr>
            <a:spLocks noGrp="1"/>
          </p:cNvSpPr>
          <p:nvPr>
            <p:ph type="ctrTitle"/>
          </p:nvPr>
        </p:nvSpPr>
        <p:spPr>
          <a:xfrm>
            <a:off x="533400" y="1828800"/>
            <a:ext cx="8229600" cy="1161070"/>
          </a:xfrm>
        </p:spPr>
        <p:txBody>
          <a:bodyPr>
            <a:normAutofit/>
          </a:bodyPr>
          <a:lstStyle/>
          <a:p>
            <a:r>
              <a:rPr lang="en-US" sz="3600" b="1" dirty="0" smtClean="0">
                <a:solidFill>
                  <a:schemeClr val="bg1"/>
                </a:solidFill>
                <a:latin typeface="Georgia" pitchFamily="18" charset="0"/>
              </a:rPr>
              <a:t>Maintenance Needs Review</a:t>
            </a:r>
            <a:endParaRPr lang="en-US" sz="3600" dirty="0">
              <a:solidFill>
                <a:schemeClr val="tx1"/>
              </a:solidFill>
              <a:latin typeface="Georgia" pitchFamily="18" charset="0"/>
            </a:endParaRPr>
          </a:p>
        </p:txBody>
      </p:sp>
      <p:sp>
        <p:nvSpPr>
          <p:cNvPr id="4" name="TextBox 3"/>
          <p:cNvSpPr txBox="1"/>
          <p:nvPr/>
        </p:nvSpPr>
        <p:spPr>
          <a:xfrm>
            <a:off x="762000" y="504822"/>
            <a:ext cx="7924800" cy="677108"/>
          </a:xfrm>
          <a:prstGeom prst="rect">
            <a:avLst/>
          </a:prstGeom>
          <a:noFill/>
        </p:spPr>
        <p:txBody>
          <a:bodyPr wrap="square" rtlCol="0">
            <a:spAutoFit/>
          </a:bodyPr>
          <a:lstStyle/>
          <a:p>
            <a:pPr algn="ctr"/>
            <a:r>
              <a:rPr lang="en-US" sz="2000" b="1" dirty="0" smtClean="0"/>
              <a:t>SC Commission on Higher Education</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3"/>
          <a:srcRect/>
          <a:stretch>
            <a:fillRect/>
          </a:stretch>
        </p:blipFill>
        <p:spPr bwMode="auto">
          <a:xfrm>
            <a:off x="518983" y="1058784"/>
            <a:ext cx="1295400" cy="1646556"/>
          </a:xfrm>
          <a:prstGeom prst="rect">
            <a:avLst/>
          </a:prstGeom>
          <a:noFill/>
          <a:ln w="9525">
            <a:noFill/>
            <a:miter lim="800000"/>
            <a:headEnd/>
            <a:tailEnd/>
          </a:ln>
          <a:effectLst/>
        </p:spPr>
      </p:pic>
      <p:sp>
        <p:nvSpPr>
          <p:cNvPr id="38" name="TextBox 37"/>
          <p:cNvSpPr txBox="1"/>
          <p:nvPr/>
        </p:nvSpPr>
        <p:spPr>
          <a:xfrm>
            <a:off x="502507" y="225831"/>
            <a:ext cx="7315200" cy="707886"/>
          </a:xfrm>
          <a:prstGeom prst="rect">
            <a:avLst/>
          </a:prstGeom>
          <a:noFill/>
        </p:spPr>
        <p:txBody>
          <a:bodyPr wrap="square" rtlCol="0">
            <a:spAutoFit/>
          </a:bodyPr>
          <a:lstStyle/>
          <a:p>
            <a:r>
              <a:rPr lang="en-US" sz="2000" b="1" dirty="0" smtClean="0"/>
              <a:t>Ratings of individual systems are aggregated  and combined with multipliers to produce the overall building condition code:</a:t>
            </a: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799" y="1044368"/>
            <a:ext cx="6172201" cy="4282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3834" y="5943600"/>
            <a:ext cx="8260493" cy="7134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480883" y="5570149"/>
            <a:ext cx="2819400" cy="369332"/>
          </a:xfrm>
          <a:prstGeom prst="rect">
            <a:avLst/>
          </a:prstGeom>
          <a:noFill/>
        </p:spPr>
        <p:txBody>
          <a:bodyPr wrap="square" rtlCol="0">
            <a:spAutoFit/>
          </a:bodyPr>
          <a:lstStyle/>
          <a:p>
            <a:r>
              <a:rPr lang="en-US" b="1" i="1" dirty="0" smtClean="0"/>
              <a:t>Rating Scale and Multiplier:  </a:t>
            </a:r>
            <a:endParaRPr lang="en-US" b="1" i="1" dirty="0"/>
          </a:p>
        </p:txBody>
      </p:sp>
      <p:cxnSp>
        <p:nvCxnSpPr>
          <p:cNvPr id="8" name="Straight Arrow Connector 7"/>
          <p:cNvCxnSpPr/>
          <p:nvPr/>
        </p:nvCxnSpPr>
        <p:spPr>
          <a:xfrm>
            <a:off x="1814383" y="2362200"/>
            <a:ext cx="547817"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 name="Straight Arrow Connector 3"/>
          <p:cNvCxnSpPr/>
          <p:nvPr/>
        </p:nvCxnSpPr>
        <p:spPr>
          <a:xfrm>
            <a:off x="4294783" y="1251045"/>
            <a:ext cx="381001" cy="0"/>
          </a:xfrm>
          <a:prstGeom prst="straightConnector1">
            <a:avLst/>
          </a:prstGeom>
          <a:ln w="50800">
            <a:solidFill>
              <a:schemeClr val="tx2"/>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a:xfrm>
            <a:off x="228600" y="152400"/>
            <a:ext cx="7772400" cy="685800"/>
          </a:xfrm>
          <a:prstGeom prst="rect">
            <a:avLst/>
          </a:prstGeom>
        </p:spPr>
        <p:txBody>
          <a:bodyPr>
            <a:normAutofit fontScale="92500"/>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chemeClr val="tx2"/>
                </a:solidFill>
                <a:effectLst/>
                <a:uLnTx/>
                <a:uFillTx/>
                <a:latin typeface="Georgia" pitchFamily="18" charset="0"/>
                <a:ea typeface="+mj-ea"/>
                <a:cs typeface="+mj-cs"/>
              </a:rPr>
              <a:t>Calculating the Maintenance</a:t>
            </a:r>
            <a:r>
              <a:rPr kumimoji="0" lang="en-US" sz="3600" b="1" i="0" u="none" strike="noStrike" kern="1200" cap="none" spc="0" normalizeH="0" noProof="0" dirty="0" smtClean="0">
                <a:ln>
                  <a:noFill/>
                </a:ln>
                <a:solidFill>
                  <a:schemeClr val="tx2"/>
                </a:solidFill>
                <a:effectLst/>
                <a:uLnTx/>
                <a:uFillTx/>
                <a:latin typeface="Georgia" pitchFamily="18" charset="0"/>
                <a:ea typeface="+mj-ea"/>
                <a:cs typeface="+mj-cs"/>
              </a:rPr>
              <a:t> Needs</a:t>
            </a:r>
            <a:endParaRPr kumimoji="0" lang="en-US" sz="3600" b="1" i="0" u="none" strike="noStrike" kern="1200" cap="none" spc="0" normalizeH="0" baseline="0" noProof="0" dirty="0">
              <a:ln>
                <a:noFill/>
              </a:ln>
              <a:solidFill>
                <a:schemeClr val="tx2"/>
              </a:solidFill>
              <a:effectLst/>
              <a:uLnTx/>
              <a:uFillTx/>
              <a:latin typeface="Georgia" pitchFamily="18" charset="0"/>
              <a:ea typeface="+mj-ea"/>
              <a:cs typeface="+mj-cs"/>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5797" y="838200"/>
            <a:ext cx="7496175" cy="1061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1458" y="1937934"/>
            <a:ext cx="8132941" cy="476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4"/>
          <p:cNvSpPr txBox="1">
            <a:spLocks/>
          </p:cNvSpPr>
          <p:nvPr/>
        </p:nvSpPr>
        <p:spPr>
          <a:xfrm>
            <a:off x="228600" y="228600"/>
            <a:ext cx="3657600" cy="990600"/>
          </a:xfrm>
          <a:prstGeom prst="rect">
            <a:avLst/>
          </a:prstGeom>
        </p:spPr>
        <p:txBody>
          <a:bodyP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lang="en-US" sz="2000" dirty="0" smtClean="0">
                <a:solidFill>
                  <a:schemeClr val="tx2"/>
                </a:solidFill>
                <a:ea typeface="+mj-ea"/>
                <a:cs typeface="+mj-cs"/>
              </a:rPr>
              <a:t>Individual Building Data Aggregated to provide a Summary by Institution of </a:t>
            </a:r>
            <a:r>
              <a:rPr lang="en-US" sz="2000" u="sng" dirty="0" smtClean="0">
                <a:solidFill>
                  <a:schemeClr val="tx2"/>
                </a:solidFill>
                <a:ea typeface="+mj-ea"/>
                <a:cs typeface="+mj-cs"/>
              </a:rPr>
              <a:t>E&amp;G Building Maintenance Needs</a:t>
            </a:r>
            <a:endParaRPr kumimoji="0" lang="en-US" sz="2000" b="0" i="0" u="sng" strike="noStrike" kern="1200" cap="none" spc="0" normalizeH="0" baseline="0" noProof="0" dirty="0">
              <a:ln>
                <a:noFill/>
              </a:ln>
              <a:solidFill>
                <a:schemeClr val="tx2"/>
              </a:solidFill>
              <a:effectLst/>
              <a:uLnTx/>
              <a:uFillTx/>
              <a:ea typeface="+mj-ea"/>
              <a:cs typeface="+mj-cs"/>
            </a:endParaRPr>
          </a:p>
        </p:txBody>
      </p:sp>
      <p:cxnSp>
        <p:nvCxnSpPr>
          <p:cNvPr id="5" name="Straight Arrow Connector 4"/>
          <p:cNvCxnSpPr/>
          <p:nvPr/>
        </p:nvCxnSpPr>
        <p:spPr>
          <a:xfrm>
            <a:off x="3733800" y="381000"/>
            <a:ext cx="685800" cy="158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1" y="228600"/>
            <a:ext cx="3706918" cy="640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902638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04800" y="0"/>
            <a:ext cx="7772400" cy="838200"/>
          </a:xfrm>
        </p:spPr>
        <p:txBody>
          <a:bodyPr>
            <a:normAutofit/>
          </a:bodyPr>
          <a:lstStyle/>
          <a:p>
            <a:r>
              <a:rPr lang="en-US" sz="3600" dirty="0" smtClean="0">
                <a:latin typeface="Georgia" pitchFamily="18" charset="0"/>
              </a:rPr>
              <a:t>Assessing Infrastructure Condition</a:t>
            </a:r>
            <a:endParaRPr lang="en-US" sz="3600" dirty="0">
              <a:latin typeface="Georgia" pitchFamily="18" charset="0"/>
            </a:endParaRPr>
          </a:p>
        </p:txBody>
      </p:sp>
      <p:sp>
        <p:nvSpPr>
          <p:cNvPr id="3" name="TextBox 2"/>
          <p:cNvSpPr txBox="1"/>
          <p:nvPr/>
        </p:nvSpPr>
        <p:spPr>
          <a:xfrm>
            <a:off x="381000" y="1159788"/>
            <a:ext cx="2971800" cy="3139321"/>
          </a:xfrm>
          <a:prstGeom prst="rect">
            <a:avLst/>
          </a:prstGeom>
          <a:noFill/>
        </p:spPr>
        <p:txBody>
          <a:bodyPr wrap="square" rtlCol="0">
            <a:spAutoFit/>
          </a:bodyPr>
          <a:lstStyle/>
          <a:p>
            <a:pPr marL="285750" indent="-285750">
              <a:buClr>
                <a:schemeClr val="tx2"/>
              </a:buClr>
              <a:buFont typeface="Arial" pitchFamily="34" charset="0"/>
              <a:buChar char="•"/>
            </a:pPr>
            <a:r>
              <a:rPr lang="en-US" b="1" dirty="0" smtClean="0"/>
              <a:t>Every three years, E&amp;G Infrastructure Maintenance Needs are assessed by institutions and collected at CHE</a:t>
            </a:r>
          </a:p>
          <a:p>
            <a:pPr>
              <a:buClr>
                <a:schemeClr val="tx2"/>
              </a:buClr>
            </a:pPr>
            <a:endParaRPr lang="en-US" b="1" dirty="0" smtClean="0"/>
          </a:p>
          <a:p>
            <a:pPr marL="285750" indent="-285750">
              <a:buClr>
                <a:schemeClr val="tx2"/>
              </a:buClr>
              <a:buFont typeface="Arial" pitchFamily="34" charset="0"/>
              <a:buChar char="•"/>
            </a:pPr>
            <a:r>
              <a:rPr lang="en-US" b="1" dirty="0" smtClean="0"/>
              <a:t>Infrastructure items, Quantity, Unit Cost, and Condition Codes are determined by the institution</a:t>
            </a:r>
            <a:endParaRPr lang="en-US" b="1" dirty="0"/>
          </a:p>
        </p:txBody>
      </p:sp>
      <p:sp>
        <p:nvSpPr>
          <p:cNvPr id="2" name="Left Brace 1"/>
          <p:cNvSpPr/>
          <p:nvPr/>
        </p:nvSpPr>
        <p:spPr>
          <a:xfrm>
            <a:off x="3505200" y="1159788"/>
            <a:ext cx="228600" cy="493621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6" name="Straight Arrow Connector 5"/>
          <p:cNvCxnSpPr/>
          <p:nvPr/>
        </p:nvCxnSpPr>
        <p:spPr>
          <a:xfrm flipV="1">
            <a:off x="2457450" y="3810000"/>
            <a:ext cx="895350" cy="1124165"/>
          </a:xfrm>
          <a:prstGeom prst="straightConnector1">
            <a:avLst/>
          </a:prstGeom>
          <a:ln w="1905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104900" y="4905970"/>
            <a:ext cx="2247900" cy="923330"/>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smtClean="0">
                <a:solidFill>
                  <a:schemeClr val="accent1"/>
                </a:solidFill>
              </a:rPr>
              <a:t>Sample of Institutional Assessment of E&amp;G Infrastructure Condition</a:t>
            </a:r>
            <a:endParaRPr lang="en-US" dirty="0">
              <a:solidFill>
                <a:schemeClr val="accent1"/>
              </a:solidFill>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760869"/>
            <a:ext cx="4943475" cy="5734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Arrow Connector 4"/>
          <p:cNvCxnSpPr/>
          <p:nvPr/>
        </p:nvCxnSpPr>
        <p:spPr>
          <a:xfrm>
            <a:off x="4038600" y="685800"/>
            <a:ext cx="685800" cy="158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sp>
        <p:nvSpPr>
          <p:cNvPr id="6" name="Title 4"/>
          <p:cNvSpPr txBox="1">
            <a:spLocks/>
          </p:cNvSpPr>
          <p:nvPr/>
        </p:nvSpPr>
        <p:spPr>
          <a:xfrm>
            <a:off x="190500" y="457200"/>
            <a:ext cx="3848100" cy="990600"/>
          </a:xfrm>
          <a:prstGeom prst="rect">
            <a:avLst/>
          </a:prstGeom>
        </p:spPr>
        <p:txBody>
          <a:bodyP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lang="en-US" sz="2000" dirty="0" smtClean="0">
                <a:solidFill>
                  <a:schemeClr val="tx2"/>
                </a:solidFill>
                <a:ea typeface="+mj-ea"/>
                <a:cs typeface="+mj-cs"/>
              </a:rPr>
              <a:t>Individual Building Data Aggregated to provide a Summary by Institution of </a:t>
            </a:r>
            <a:r>
              <a:rPr lang="en-US" sz="2000" u="sng" dirty="0" smtClean="0">
                <a:solidFill>
                  <a:schemeClr val="tx2"/>
                </a:solidFill>
                <a:ea typeface="+mj-ea"/>
                <a:cs typeface="+mj-cs"/>
              </a:rPr>
              <a:t>E&amp;G Infrastructure Maintenance Needs</a:t>
            </a:r>
            <a:endParaRPr kumimoji="0" lang="en-US" sz="2000" b="0" u="sng" strike="noStrike" kern="1200" cap="none" spc="0" normalizeH="0" baseline="0" noProof="0" dirty="0">
              <a:ln>
                <a:noFill/>
              </a:ln>
              <a:solidFill>
                <a:schemeClr val="tx2"/>
              </a:solidFill>
              <a:effectLst/>
              <a:uLnTx/>
              <a:uFillTx/>
              <a:ea typeface="+mj-ea"/>
              <a:cs typeface="+mj-cs"/>
            </a:endParaRPr>
          </a:p>
        </p:txBody>
      </p:sp>
      <p:pic>
        <p:nvPicPr>
          <p:cNvPr id="2"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57750" y="228600"/>
            <a:ext cx="3758436" cy="6467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902638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4"/>
          <p:cNvSpPr txBox="1">
            <a:spLocks/>
          </p:cNvSpPr>
          <p:nvPr/>
        </p:nvSpPr>
        <p:spPr>
          <a:xfrm>
            <a:off x="228600" y="228600"/>
            <a:ext cx="3886200" cy="1295400"/>
          </a:xfrm>
          <a:prstGeom prst="rect">
            <a:avLst/>
          </a:prstGeom>
        </p:spPr>
        <p:txBody>
          <a:bodyP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0" normalizeH="0" baseline="0" noProof="0" dirty="0" smtClean="0">
                <a:ln>
                  <a:noFill/>
                </a:ln>
                <a:solidFill>
                  <a:schemeClr val="tx2"/>
                </a:solidFill>
                <a:effectLst/>
                <a:uLnTx/>
                <a:uFillTx/>
                <a:ea typeface="+mj-ea"/>
                <a:cs typeface="+mj-cs"/>
              </a:rPr>
              <a:t>Calculated E&amp;G Building Maintenance Needs </a:t>
            </a:r>
            <a:r>
              <a:rPr lang="en-US" sz="2000" dirty="0" smtClean="0">
                <a:solidFill>
                  <a:schemeClr val="tx2"/>
                </a:solidFill>
                <a:ea typeface="+mj-ea"/>
                <a:cs typeface="+mj-cs"/>
              </a:rPr>
              <a:t>and Calculated Infrastructure Needs are Added to Produce Summary </a:t>
            </a:r>
            <a:r>
              <a:rPr lang="en-US" sz="2000" u="sng" dirty="0" smtClean="0">
                <a:solidFill>
                  <a:schemeClr val="tx2"/>
                </a:solidFill>
                <a:ea typeface="+mj-ea"/>
                <a:cs typeface="+mj-cs"/>
              </a:rPr>
              <a:t>Total Maintenance Needs Assessment </a:t>
            </a:r>
          </a:p>
          <a:p>
            <a:pPr marL="0" marR="0" lvl="0" indent="0" defTabSz="914400" rtl="0" eaLnBrk="1" fontAlgn="auto" latinLnBrk="0" hangingPunct="1">
              <a:lnSpc>
                <a:spcPct val="100000"/>
              </a:lnSpc>
              <a:spcBef>
                <a:spcPct val="0"/>
              </a:spcBef>
              <a:spcAft>
                <a:spcPts val="0"/>
              </a:spcAft>
              <a:buClrTx/>
              <a:buSzTx/>
              <a:buFontTx/>
              <a:buNone/>
              <a:tabLst/>
              <a:defRPr/>
            </a:pPr>
            <a:endParaRPr kumimoji="0" lang="en-US" sz="2000" b="0" i="0" u="none" strike="noStrike" kern="1200" cap="none" spc="0" normalizeH="0" baseline="0" noProof="0" dirty="0" smtClean="0">
              <a:ln>
                <a:noFill/>
              </a:ln>
              <a:solidFill>
                <a:schemeClr val="tx2"/>
              </a:solidFill>
              <a:effectLst/>
              <a:uLnTx/>
              <a:uFillTx/>
              <a:ea typeface="+mj-ea"/>
              <a:cs typeface="+mj-cs"/>
            </a:endParaRPr>
          </a:p>
          <a:p>
            <a:pPr marL="0" marR="0" lvl="0" indent="0" defTabSz="914400" rtl="0" eaLnBrk="1" fontAlgn="auto" latinLnBrk="0" hangingPunct="1">
              <a:lnSpc>
                <a:spcPct val="100000"/>
              </a:lnSpc>
              <a:spcBef>
                <a:spcPct val="0"/>
              </a:spcBef>
              <a:spcAft>
                <a:spcPts val="0"/>
              </a:spcAft>
              <a:buClrTx/>
              <a:buSzTx/>
              <a:buFontTx/>
              <a:buNone/>
              <a:tabLst/>
              <a:defRPr/>
            </a:pPr>
            <a:endParaRPr kumimoji="0" lang="en-US" sz="2000" b="0" i="0" u="none" strike="noStrike" kern="1200" cap="none" spc="0" normalizeH="0" baseline="0" noProof="0" dirty="0">
              <a:ln>
                <a:noFill/>
              </a:ln>
              <a:solidFill>
                <a:schemeClr val="tx2"/>
              </a:solidFill>
              <a:effectLst/>
              <a:uLnTx/>
              <a:uFillTx/>
              <a:ea typeface="+mj-ea"/>
              <a:cs typeface="+mj-cs"/>
            </a:endParaRPr>
          </a:p>
        </p:txBody>
      </p:sp>
      <p:cxnSp>
        <p:nvCxnSpPr>
          <p:cNvPr id="5" name="Straight Arrow Connector 4"/>
          <p:cNvCxnSpPr/>
          <p:nvPr/>
        </p:nvCxnSpPr>
        <p:spPr>
          <a:xfrm>
            <a:off x="4114800" y="457200"/>
            <a:ext cx="685800" cy="1588"/>
          </a:xfrm>
          <a:prstGeom prst="straightConnector1">
            <a:avLst/>
          </a:prstGeom>
          <a:ln w="50800">
            <a:tailEnd type="arrow"/>
          </a:ln>
        </p:spPr>
        <p:style>
          <a:lnRef idx="1">
            <a:schemeClr val="accent1"/>
          </a:lnRef>
          <a:fillRef idx="0">
            <a:schemeClr val="accent1"/>
          </a:fillRef>
          <a:effectRef idx="0">
            <a:schemeClr val="accent1"/>
          </a:effectRef>
          <a:fontRef idx="minor">
            <a:schemeClr val="tx1"/>
          </a:fontRef>
        </p:style>
      </p:cxn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76350" y="228600"/>
            <a:ext cx="3751047" cy="647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314372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990600"/>
            <a:ext cx="7772400" cy="1362075"/>
          </a:xfrm>
        </p:spPr>
        <p:txBody>
          <a:bodyPr>
            <a:normAutofit/>
          </a:bodyPr>
          <a:lstStyle/>
          <a:p>
            <a:r>
              <a:rPr lang="en-US" b="1" dirty="0" smtClean="0">
                <a:latin typeface="Georgia" pitchFamily="18" charset="0"/>
              </a:rPr>
              <a:t>Introduction</a:t>
            </a:r>
            <a:endParaRPr lang="en-US" b="1" dirty="0">
              <a:latin typeface="Georgia" pitchFamily="18" charset="0"/>
            </a:endParaRPr>
          </a:p>
        </p:txBody>
      </p:sp>
      <p:sp>
        <p:nvSpPr>
          <p:cNvPr id="5" name="Content Placeholder 4"/>
          <p:cNvSpPr>
            <a:spLocks noGrp="1"/>
          </p:cNvSpPr>
          <p:nvPr>
            <p:ph type="body" idx="1"/>
          </p:nvPr>
        </p:nvSpPr>
        <p:spPr>
          <a:xfrm>
            <a:off x="457200" y="2667000"/>
            <a:ext cx="8458200" cy="3852862"/>
          </a:xfrm>
        </p:spPr>
        <p:txBody>
          <a:bodyPr>
            <a:normAutofit/>
          </a:bodyPr>
          <a:lstStyle/>
          <a:p>
            <a:endParaRPr lang="en-US" sz="2000" dirty="0" smtClean="0"/>
          </a:p>
          <a:p>
            <a:pPr>
              <a:buSzPct val="100000"/>
              <a:buFont typeface="Arial" pitchFamily="34" charset="0"/>
              <a:buChar char="•"/>
            </a:pPr>
            <a:r>
              <a:rPr lang="en-US" sz="2800" kern="0" dirty="0" smtClean="0">
                <a:latin typeface="Georgia" pitchFamily="18" charset="0"/>
              </a:rPr>
              <a:t>What are </a:t>
            </a:r>
            <a:r>
              <a:rPr lang="en-US" sz="2800" b="1" i="1" kern="0" dirty="0" smtClean="0">
                <a:latin typeface="Georgia" pitchFamily="18" charset="0"/>
              </a:rPr>
              <a:t>Maintenance Needs</a:t>
            </a:r>
            <a:r>
              <a:rPr lang="en-US" sz="2800" kern="0" dirty="0" smtClean="0">
                <a:latin typeface="Georgia" pitchFamily="18" charset="0"/>
              </a:rPr>
              <a:t>?</a:t>
            </a:r>
          </a:p>
          <a:p>
            <a:pPr>
              <a:spcBef>
                <a:spcPts val="2400"/>
              </a:spcBef>
              <a:buSzPct val="100000"/>
              <a:buFont typeface="Arial" pitchFamily="34" charset="0"/>
              <a:buChar char="•"/>
            </a:pPr>
            <a:r>
              <a:rPr lang="en-US" sz="2800" kern="0" dirty="0" smtClean="0">
                <a:latin typeface="Georgia" pitchFamily="18" charset="0"/>
              </a:rPr>
              <a:t>What is </a:t>
            </a:r>
            <a:r>
              <a:rPr lang="en-US" sz="2800" b="1" i="1" kern="0" dirty="0" smtClean="0">
                <a:latin typeface="Georgia" pitchFamily="18" charset="0"/>
              </a:rPr>
              <a:t>Deferred Maintenance</a:t>
            </a:r>
            <a:r>
              <a:rPr lang="en-US" sz="2800" kern="0" dirty="0" smtClean="0">
                <a:latin typeface="Georgia" pitchFamily="18" charset="0"/>
              </a:rPr>
              <a:t>?</a:t>
            </a:r>
          </a:p>
          <a:p>
            <a:pPr>
              <a:spcBef>
                <a:spcPts val="2400"/>
              </a:spcBef>
              <a:buSzPct val="100000"/>
              <a:buFont typeface="Arial" pitchFamily="34" charset="0"/>
              <a:buChar char="•"/>
            </a:pPr>
            <a:r>
              <a:rPr lang="en-US" sz="2800" kern="0" dirty="0" smtClean="0">
                <a:latin typeface="Georgia" pitchFamily="18" charset="0"/>
              </a:rPr>
              <a:t>Review of CHE’s Assessment of Maintenance Needs    </a:t>
            </a:r>
          </a:p>
          <a:p>
            <a:pPr>
              <a:buSzPct val="100000"/>
            </a:pPr>
            <a:r>
              <a:rPr lang="en-US" sz="2800" kern="0" dirty="0" smtClean="0">
                <a:latin typeface="Georgia" pitchFamily="18" charset="0"/>
              </a:rPr>
              <a:t>  of South Carolina Public Institutions</a:t>
            </a:r>
            <a:endParaRPr lang="en-US" sz="28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28600"/>
            <a:ext cx="7772400" cy="1143000"/>
          </a:xfrm>
        </p:spPr>
        <p:txBody>
          <a:bodyPr>
            <a:normAutofit/>
          </a:bodyPr>
          <a:lstStyle/>
          <a:p>
            <a:r>
              <a:rPr lang="en-US" sz="3600" b="1" dirty="0" smtClean="0">
                <a:latin typeface="Georgia" pitchFamily="18" charset="0"/>
              </a:rPr>
              <a:t>Definitions</a:t>
            </a:r>
            <a:endParaRPr lang="en-US" sz="3600" b="1" dirty="0">
              <a:latin typeface="Georgia" pitchFamily="18" charset="0"/>
            </a:endParaRPr>
          </a:p>
        </p:txBody>
      </p:sp>
      <p:sp>
        <p:nvSpPr>
          <p:cNvPr id="2" name="Text Placeholder 1"/>
          <p:cNvSpPr>
            <a:spLocks noGrp="1"/>
          </p:cNvSpPr>
          <p:nvPr>
            <p:ph sz="quarter" idx="1"/>
          </p:nvPr>
        </p:nvSpPr>
        <p:spPr>
          <a:xfrm>
            <a:off x="381000" y="1600200"/>
            <a:ext cx="8153400" cy="4724400"/>
          </a:xfrm>
        </p:spPr>
        <p:txBody>
          <a:bodyPr>
            <a:normAutofit/>
          </a:bodyPr>
          <a:lstStyle/>
          <a:p>
            <a:pPr>
              <a:spcBef>
                <a:spcPts val="1800"/>
              </a:spcBef>
              <a:buSzPct val="100000"/>
              <a:buFont typeface="Arial" pitchFamily="34" charset="0"/>
              <a:buChar char="•"/>
            </a:pPr>
            <a:r>
              <a:rPr lang="en-US" sz="2400" dirty="0" smtClean="0">
                <a:latin typeface="Georgia" pitchFamily="18" charset="0"/>
              </a:rPr>
              <a:t>Deferred Maintenance is a term that is sometimes used  as a catch-all phrase to refer to all maintenance needs, but only represents a portion of the total need</a:t>
            </a:r>
          </a:p>
          <a:p>
            <a:pPr>
              <a:spcBef>
                <a:spcPts val="1800"/>
              </a:spcBef>
              <a:buSzPct val="100000"/>
              <a:buFont typeface="Arial" pitchFamily="34" charset="0"/>
              <a:buChar char="•"/>
            </a:pPr>
            <a:r>
              <a:rPr lang="en-US" sz="2400" dirty="0" smtClean="0">
                <a:latin typeface="Georgia" pitchFamily="18" charset="0"/>
              </a:rPr>
              <a:t>There is </a:t>
            </a:r>
            <a:r>
              <a:rPr lang="en-US" sz="2400" dirty="0">
                <a:latin typeface="Georgia" pitchFamily="18" charset="0"/>
              </a:rPr>
              <a:t>n</a:t>
            </a:r>
            <a:r>
              <a:rPr lang="en-US" sz="2400" dirty="0" smtClean="0">
                <a:latin typeface="Georgia" pitchFamily="18" charset="0"/>
              </a:rPr>
              <a:t>o single definition of “Deferred Maintenance” </a:t>
            </a:r>
          </a:p>
          <a:p>
            <a:pPr>
              <a:spcBef>
                <a:spcPts val="1800"/>
              </a:spcBef>
              <a:buSzPct val="100000"/>
              <a:buFont typeface="Arial" pitchFamily="34" charset="0"/>
              <a:buChar char="•"/>
            </a:pPr>
            <a:r>
              <a:rPr lang="en-US" sz="2400" cap="none" dirty="0" smtClean="0">
                <a:solidFill>
                  <a:schemeClr val="tx1"/>
                </a:solidFill>
                <a:latin typeface="Georgia" pitchFamily="18" charset="0"/>
              </a:rPr>
              <a:t>However, there is a general understanding and consensus among Institutions and CHE as to what is meant by maintenance needs</a:t>
            </a:r>
          </a:p>
          <a:p>
            <a:pPr>
              <a:spcBef>
                <a:spcPts val="1800"/>
              </a:spcBef>
              <a:buSzPct val="100000"/>
              <a:buFont typeface="Arial" pitchFamily="34" charset="0"/>
              <a:buChar char="•"/>
            </a:pPr>
            <a:r>
              <a:rPr lang="en-US" sz="2400" dirty="0" smtClean="0">
                <a:latin typeface="Georgia" pitchFamily="18" charset="0"/>
              </a:rPr>
              <a:t>Maintenance </a:t>
            </a:r>
            <a:r>
              <a:rPr lang="en-US" sz="2400" dirty="0">
                <a:latin typeface="Georgia" pitchFamily="18" charset="0"/>
              </a:rPr>
              <a:t>Needs are comprised of two parts:</a:t>
            </a:r>
          </a:p>
          <a:p>
            <a:pPr lvl="1">
              <a:spcBef>
                <a:spcPts val="1200"/>
              </a:spcBef>
              <a:buSzPct val="100000"/>
              <a:buFont typeface="Arial" pitchFamily="34" charset="0"/>
              <a:buChar char="•"/>
            </a:pPr>
            <a:r>
              <a:rPr lang="en-US" sz="2200" dirty="0">
                <a:latin typeface="Georgia" pitchFamily="18" charset="0"/>
              </a:rPr>
              <a:t>Maintenance and Repairs</a:t>
            </a:r>
          </a:p>
          <a:p>
            <a:pPr lvl="1">
              <a:spcBef>
                <a:spcPts val="1200"/>
              </a:spcBef>
              <a:buSzPct val="100000"/>
              <a:buFont typeface="Arial" pitchFamily="34" charset="0"/>
              <a:buChar char="•"/>
            </a:pPr>
            <a:r>
              <a:rPr lang="en-US" sz="2200" dirty="0">
                <a:latin typeface="Georgia" pitchFamily="18" charset="0"/>
              </a:rPr>
              <a:t>Deferred Maintenance</a:t>
            </a:r>
          </a:p>
          <a:p>
            <a:pPr>
              <a:spcBef>
                <a:spcPts val="1200"/>
              </a:spcBef>
              <a:buSzPct val="100000"/>
              <a:buFont typeface="Arial" pitchFamily="34" charset="0"/>
              <a:buChar char="•"/>
            </a:pPr>
            <a:endParaRPr lang="en-US" sz="2400" cap="none" dirty="0" smtClean="0">
              <a:solidFill>
                <a:schemeClr val="tx1"/>
              </a:solidFill>
              <a:latin typeface="Georgi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7772400" cy="1143000"/>
          </a:xfrm>
        </p:spPr>
        <p:txBody>
          <a:bodyPr>
            <a:normAutofit/>
          </a:bodyPr>
          <a:lstStyle/>
          <a:p>
            <a:r>
              <a:rPr lang="en-US" sz="3600" b="1" dirty="0" smtClean="0">
                <a:latin typeface="Georgia" pitchFamily="18" charset="0"/>
              </a:rPr>
              <a:t>Maintenance &amp; Repairs</a:t>
            </a:r>
            <a:endParaRPr lang="en-US" sz="3600" b="1" dirty="0">
              <a:latin typeface="Georgia" pitchFamily="18" charset="0"/>
            </a:endParaRPr>
          </a:p>
        </p:txBody>
      </p:sp>
      <p:sp>
        <p:nvSpPr>
          <p:cNvPr id="3" name="Content Placeholder 2"/>
          <p:cNvSpPr>
            <a:spLocks noGrp="1"/>
          </p:cNvSpPr>
          <p:nvPr>
            <p:ph sz="quarter" idx="1"/>
          </p:nvPr>
        </p:nvSpPr>
        <p:spPr>
          <a:xfrm>
            <a:off x="304800" y="1600200"/>
            <a:ext cx="8077200" cy="4343400"/>
          </a:xfrm>
        </p:spPr>
        <p:txBody>
          <a:bodyPr>
            <a:noAutofit/>
          </a:bodyPr>
          <a:lstStyle/>
          <a:p>
            <a:pPr>
              <a:buFont typeface="Arial" pitchFamily="34" charset="0"/>
              <a:buChar char="•"/>
            </a:pPr>
            <a:r>
              <a:rPr lang="en-US" sz="2400" dirty="0" smtClean="0">
                <a:latin typeface="Georgia" pitchFamily="18" charset="0"/>
              </a:rPr>
              <a:t>Maintenance and repairs are activities directed toward keeping facilities in an acceptable condition</a:t>
            </a:r>
          </a:p>
          <a:p>
            <a:pPr>
              <a:buNone/>
            </a:pPr>
            <a:r>
              <a:rPr lang="en-US" sz="2400" dirty="0" smtClean="0">
                <a:latin typeface="Georgia" pitchFamily="18" charset="0"/>
              </a:rPr>
              <a:t>	</a:t>
            </a:r>
          </a:p>
          <a:p>
            <a:pPr>
              <a:buNone/>
            </a:pPr>
            <a:r>
              <a:rPr lang="en-US" sz="2400" dirty="0" smtClean="0">
                <a:latin typeface="Georgia" pitchFamily="18" charset="0"/>
              </a:rPr>
              <a:t>	Activities include:</a:t>
            </a:r>
          </a:p>
          <a:p>
            <a:pPr lvl="3">
              <a:spcBef>
                <a:spcPts val="1200"/>
              </a:spcBef>
              <a:buClr>
                <a:schemeClr val="accent2"/>
              </a:buClr>
              <a:buSzPct val="100000"/>
              <a:buFont typeface="Arial" pitchFamily="34" charset="0"/>
              <a:buChar char="•"/>
            </a:pPr>
            <a:r>
              <a:rPr lang="en-US" sz="2400" dirty="0" smtClean="0">
                <a:latin typeface="Georgia" pitchFamily="18" charset="0"/>
              </a:rPr>
              <a:t>Preventative maintenance</a:t>
            </a:r>
          </a:p>
          <a:p>
            <a:pPr lvl="3">
              <a:spcBef>
                <a:spcPts val="1200"/>
              </a:spcBef>
              <a:buClr>
                <a:schemeClr val="accent2"/>
              </a:buClr>
              <a:buSzPct val="100000"/>
              <a:buFont typeface="Arial" pitchFamily="34" charset="0"/>
              <a:buChar char="•"/>
            </a:pPr>
            <a:r>
              <a:rPr lang="en-US" sz="2400" dirty="0" smtClean="0">
                <a:latin typeface="Georgia" pitchFamily="18" charset="0"/>
              </a:rPr>
              <a:t>Replacement of parts, systems, or components (renewal)</a:t>
            </a:r>
          </a:p>
          <a:p>
            <a:pPr lvl="3">
              <a:spcBef>
                <a:spcPts val="1200"/>
              </a:spcBef>
              <a:buClr>
                <a:schemeClr val="accent2"/>
              </a:buClr>
              <a:buSzPct val="100000"/>
              <a:buFont typeface="Arial" pitchFamily="34" charset="0"/>
              <a:buChar char="•"/>
            </a:pPr>
            <a:r>
              <a:rPr lang="en-US" sz="2400" dirty="0" smtClean="0">
                <a:latin typeface="Georgia" pitchFamily="18" charset="0"/>
              </a:rPr>
              <a:t>Other activities needed to preserve or maintain the asset</a:t>
            </a:r>
          </a:p>
          <a:p>
            <a:endParaRPr lang="en-US" sz="2400" dirty="0" smtClean="0">
              <a:latin typeface="Georgia"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7772400" cy="1143000"/>
          </a:xfrm>
        </p:spPr>
        <p:txBody>
          <a:bodyPr>
            <a:noAutofit/>
          </a:bodyPr>
          <a:lstStyle/>
          <a:p>
            <a:r>
              <a:rPr lang="en-US" sz="3600" b="1" dirty="0" smtClean="0">
                <a:latin typeface="Georgia" pitchFamily="18" charset="0"/>
              </a:rPr>
              <a:t>Deferred Maintenance</a:t>
            </a:r>
            <a:endParaRPr lang="en-US" sz="3600" b="1" dirty="0">
              <a:latin typeface="Georgia" pitchFamily="18" charset="0"/>
            </a:endParaRPr>
          </a:p>
        </p:txBody>
      </p:sp>
      <p:sp>
        <p:nvSpPr>
          <p:cNvPr id="3" name="Content Placeholder 2"/>
          <p:cNvSpPr>
            <a:spLocks noGrp="1"/>
          </p:cNvSpPr>
          <p:nvPr>
            <p:ph sz="quarter" idx="1"/>
          </p:nvPr>
        </p:nvSpPr>
        <p:spPr>
          <a:xfrm>
            <a:off x="381000" y="1676400"/>
            <a:ext cx="8458200" cy="4572000"/>
          </a:xfrm>
        </p:spPr>
        <p:txBody>
          <a:bodyPr>
            <a:normAutofit/>
          </a:bodyPr>
          <a:lstStyle/>
          <a:p>
            <a:pPr>
              <a:buSzPct val="100000"/>
              <a:buFont typeface="Arial" pitchFamily="34" charset="0"/>
              <a:buChar char="•"/>
            </a:pPr>
            <a:r>
              <a:rPr lang="en-US" sz="2400" dirty="0" smtClean="0">
                <a:latin typeface="Georgia" pitchFamily="18" charset="0"/>
              </a:rPr>
              <a:t>Deferred maintenance and repairs include the part of facilities maintenance activities that are:</a:t>
            </a:r>
          </a:p>
          <a:p>
            <a:pPr marL="0" indent="0">
              <a:buSzPct val="100000"/>
              <a:buNone/>
            </a:pPr>
            <a:endParaRPr lang="en-US" sz="800" dirty="0" smtClean="0">
              <a:latin typeface="Georgia" pitchFamily="18" charset="0"/>
            </a:endParaRPr>
          </a:p>
          <a:p>
            <a:pPr lvl="3">
              <a:spcBef>
                <a:spcPts val="1800"/>
              </a:spcBef>
              <a:buClr>
                <a:schemeClr val="accent2"/>
              </a:buClr>
              <a:buSzPct val="100000"/>
              <a:buFont typeface="Arial" pitchFamily="34" charset="0"/>
              <a:buChar char="•"/>
            </a:pPr>
            <a:r>
              <a:rPr lang="en-US" sz="2400" dirty="0">
                <a:latin typeface="Georgia" pitchFamily="18" charset="0"/>
              </a:rPr>
              <a:t>Postponed to align institutional priorities or plans</a:t>
            </a:r>
          </a:p>
          <a:p>
            <a:pPr lvl="3">
              <a:spcBef>
                <a:spcPts val="1800"/>
              </a:spcBef>
              <a:buClr>
                <a:schemeClr val="accent2"/>
              </a:buClr>
              <a:buSzPct val="100000"/>
              <a:buFont typeface="Arial" pitchFamily="34" charset="0"/>
              <a:buChar char="•"/>
            </a:pPr>
            <a:r>
              <a:rPr lang="en-US" sz="2400" dirty="0">
                <a:latin typeface="Georgia" pitchFamily="18" charset="0"/>
              </a:rPr>
              <a:t>Postponed to achieve maximum benefit/savings through a more comprehensive project</a:t>
            </a:r>
          </a:p>
          <a:p>
            <a:pPr lvl="3">
              <a:spcBef>
                <a:spcPts val="1800"/>
              </a:spcBef>
              <a:buClr>
                <a:schemeClr val="accent2"/>
              </a:buClr>
              <a:buSzPct val="100000"/>
              <a:buFont typeface="Arial" pitchFamily="34" charset="0"/>
              <a:buChar char="•"/>
            </a:pPr>
            <a:r>
              <a:rPr lang="en-US" sz="2400" dirty="0" smtClean="0">
                <a:latin typeface="Georgia" pitchFamily="18" charset="0"/>
              </a:rPr>
              <a:t>Postponed </a:t>
            </a:r>
            <a:r>
              <a:rPr lang="en-US" sz="2400" dirty="0">
                <a:latin typeface="Georgia" pitchFamily="18" charset="0"/>
              </a:rPr>
              <a:t>due to a lack of available funding that can be used toward such </a:t>
            </a:r>
            <a:r>
              <a:rPr lang="en-US" sz="2400" dirty="0" smtClean="0">
                <a:latin typeface="Georgia" pitchFamily="18" charset="0"/>
              </a:rPr>
              <a:t>needs</a:t>
            </a:r>
            <a:endParaRPr lang="en-US" sz="800" dirty="0" smtClean="0">
              <a:latin typeface="Georgia" pitchFamily="18" charset="0"/>
            </a:endParaRPr>
          </a:p>
          <a:p>
            <a:pPr marL="868680" lvl="3" indent="0">
              <a:spcBef>
                <a:spcPts val="1200"/>
              </a:spcBef>
              <a:buClr>
                <a:schemeClr val="accent2"/>
              </a:buClr>
              <a:buSzPct val="100000"/>
              <a:buNone/>
            </a:pPr>
            <a:endParaRPr lang="en-US" sz="800" dirty="0" smtClean="0">
              <a:latin typeface="Georgia"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914400"/>
            <a:ext cx="8839200" cy="1362075"/>
          </a:xfrm>
        </p:spPr>
        <p:txBody>
          <a:bodyPr>
            <a:normAutofit/>
          </a:bodyPr>
          <a:lstStyle/>
          <a:p>
            <a:pPr>
              <a:spcBef>
                <a:spcPts val="2400"/>
              </a:spcBef>
            </a:pPr>
            <a:r>
              <a:rPr lang="en-US" sz="3200" kern="0" dirty="0" smtClean="0">
                <a:latin typeface="Georgia" pitchFamily="18" charset="0"/>
              </a:rPr>
              <a:t>Review of CHE’s Assessment of Maintenance Needs of South Carolina Public Institutions</a:t>
            </a:r>
            <a:endParaRPr lang="en-US" sz="3200" dirty="0" smtClean="0"/>
          </a:p>
        </p:txBody>
      </p:sp>
      <p:sp>
        <p:nvSpPr>
          <p:cNvPr id="2" name="Text Placeholder 1"/>
          <p:cNvSpPr>
            <a:spLocks noGrp="1"/>
          </p:cNvSpPr>
          <p:nvPr>
            <p:ph type="body" idx="1"/>
          </p:nvPr>
        </p:nvSpPr>
        <p:spPr>
          <a:xfrm>
            <a:off x="228600" y="2776538"/>
            <a:ext cx="8915400" cy="4081462"/>
          </a:xfrm>
        </p:spPr>
        <p:txBody>
          <a:bodyPr>
            <a:normAutofit/>
          </a:bodyPr>
          <a:lstStyle/>
          <a:p>
            <a:pPr marL="274320" indent="-274320">
              <a:spcBef>
                <a:spcPts val="600"/>
              </a:spcBef>
              <a:buSzPct val="100000"/>
              <a:buFont typeface="Arial" pitchFamily="34" charset="0"/>
              <a:buChar char="•"/>
            </a:pPr>
            <a:r>
              <a:rPr lang="en-US" dirty="0" smtClean="0">
                <a:solidFill>
                  <a:schemeClr val="tx1"/>
                </a:solidFill>
                <a:latin typeface="Georgia" pitchFamily="18" charset="0"/>
              </a:rPr>
              <a:t>CHE collects institutional data and assessments of the condition of Educational and General (E&amp;G) Buildings and Infrastructure</a:t>
            </a:r>
          </a:p>
          <a:p>
            <a:pPr marL="274320" indent="-274320">
              <a:spcBef>
                <a:spcPts val="1200"/>
              </a:spcBef>
              <a:buSzPct val="100000"/>
              <a:buFont typeface="Arial" pitchFamily="34" charset="0"/>
              <a:buChar char="•"/>
            </a:pPr>
            <a:r>
              <a:rPr lang="en-US" dirty="0" smtClean="0">
                <a:solidFill>
                  <a:schemeClr val="tx1"/>
                </a:solidFill>
                <a:latin typeface="Georgia" pitchFamily="18" charset="0"/>
              </a:rPr>
              <a:t>Data is used to produce a </a:t>
            </a:r>
            <a:r>
              <a:rPr lang="en-US" b="1" dirty="0" smtClean="0">
                <a:solidFill>
                  <a:schemeClr val="tx1"/>
                </a:solidFill>
                <a:latin typeface="Georgia" pitchFamily="18" charset="0"/>
              </a:rPr>
              <a:t>Summary of E&amp;G Building and Infrastructure Maintenance Needs</a:t>
            </a:r>
          </a:p>
          <a:p>
            <a:pPr marL="274320" indent="-274320">
              <a:spcBef>
                <a:spcPts val="600"/>
              </a:spcBef>
              <a:buSzPct val="100000"/>
              <a:buFont typeface="Arial" pitchFamily="34" charset="0"/>
              <a:buChar char="•"/>
            </a:pPr>
            <a:endParaRPr lang="en-US" sz="2000" b="1" i="1" dirty="0" smtClean="0">
              <a:latin typeface="Georgia" pitchFamily="18" charset="0"/>
            </a:endParaRPr>
          </a:p>
          <a:p>
            <a:pPr marL="274320" indent="-274320">
              <a:spcBef>
                <a:spcPts val="600"/>
              </a:spcBef>
              <a:buSzPct val="100000"/>
            </a:pPr>
            <a:r>
              <a:rPr lang="en-US" sz="2000" b="1" i="1" dirty="0" smtClean="0">
                <a:latin typeface="Georgia" pitchFamily="18" charset="0"/>
              </a:rPr>
              <a:t>	What are E&amp;G Buildings? </a:t>
            </a:r>
          </a:p>
          <a:p>
            <a:pPr marL="274320" indent="-274320">
              <a:spcBef>
                <a:spcPts val="600"/>
              </a:spcBef>
              <a:buSzPct val="100000"/>
            </a:pPr>
            <a:r>
              <a:rPr lang="en-US" sz="2000" b="1" i="1" dirty="0" smtClean="0">
                <a:latin typeface="Georgia" pitchFamily="18" charset="0"/>
              </a:rPr>
              <a:t>	</a:t>
            </a:r>
            <a:r>
              <a:rPr lang="en-US" sz="2000" i="1" dirty="0" smtClean="0">
                <a:latin typeface="Georgia" pitchFamily="18" charset="0"/>
              </a:rPr>
              <a:t>For purposes of the CHE survey, buildings/facilities maintained by the institution that consist of 25% or more space dedicated to educational and general activities and that are more than 3,000 gross square feet (GSF)</a:t>
            </a:r>
          </a:p>
          <a:p>
            <a:pPr>
              <a:buSzPct val="100000"/>
            </a:pPr>
            <a:endParaRPr lang="en-US" dirty="0" smtClean="0">
              <a:solidFill>
                <a:schemeClr val="tx1"/>
              </a:solidFill>
              <a:latin typeface="Georgia" pitchFamily="18" charset="0"/>
            </a:endParaRPr>
          </a:p>
          <a:p>
            <a:pPr algn="ctr">
              <a:buSzPct val="100000"/>
              <a:buFont typeface="Arial" pitchFamily="34" charset="0"/>
              <a:buChar char="•"/>
            </a:pPr>
            <a:endParaRPr lang="en-US" sz="2000" cap="none" dirty="0" smtClean="0">
              <a:solidFill>
                <a:schemeClr val="tx1"/>
              </a:solidFill>
              <a:latin typeface="Georgia"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987" y="228600"/>
            <a:ext cx="8334363" cy="65164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7772400" cy="762000"/>
          </a:xfrm>
        </p:spPr>
        <p:txBody>
          <a:bodyPr>
            <a:noAutofit/>
          </a:bodyPr>
          <a:lstStyle/>
          <a:p>
            <a:r>
              <a:rPr lang="en-US" sz="3600" b="1" dirty="0" smtClean="0">
                <a:latin typeface="Georgia" pitchFamily="18" charset="0"/>
              </a:rPr>
              <a:t>Building Condition Survey</a:t>
            </a:r>
            <a:endParaRPr lang="en-US" sz="3600" b="1" dirty="0">
              <a:latin typeface="Georgia" pitchFamily="18" charset="0"/>
            </a:endParaRPr>
          </a:p>
        </p:txBody>
      </p:sp>
      <p:sp>
        <p:nvSpPr>
          <p:cNvPr id="3" name="Content Placeholder 2"/>
          <p:cNvSpPr>
            <a:spLocks noGrp="1"/>
          </p:cNvSpPr>
          <p:nvPr>
            <p:ph sz="quarter" idx="1"/>
          </p:nvPr>
        </p:nvSpPr>
        <p:spPr>
          <a:xfrm>
            <a:off x="381000" y="1295400"/>
            <a:ext cx="8763000" cy="5181600"/>
          </a:xfrm>
        </p:spPr>
        <p:txBody>
          <a:bodyPr>
            <a:normAutofit lnSpcReduction="10000"/>
          </a:bodyPr>
          <a:lstStyle/>
          <a:p>
            <a:pPr>
              <a:spcBef>
                <a:spcPts val="1800"/>
              </a:spcBef>
              <a:spcAft>
                <a:spcPts val="600"/>
              </a:spcAft>
              <a:buClr>
                <a:schemeClr val="tx2"/>
              </a:buClr>
            </a:pPr>
            <a:r>
              <a:rPr lang="en-US" sz="2400" dirty="0">
                <a:latin typeface="Georgia" pitchFamily="18" charset="0"/>
              </a:rPr>
              <a:t>Each fall, facilities data are collected from institutions</a:t>
            </a:r>
          </a:p>
          <a:p>
            <a:pPr lvl="1">
              <a:buClr>
                <a:schemeClr val="tx2"/>
              </a:buClr>
              <a:buNone/>
            </a:pPr>
            <a:r>
              <a:rPr lang="en-US" sz="2200" dirty="0" smtClean="0">
                <a:latin typeface="Georgia" pitchFamily="18" charset="0"/>
              </a:rPr>
              <a:t>   1,623 total buildings across 33 campuses in fall 2011</a:t>
            </a:r>
          </a:p>
          <a:p>
            <a:pPr lvl="1">
              <a:buClr>
                <a:schemeClr val="tx2"/>
              </a:buClr>
              <a:buNone/>
            </a:pPr>
            <a:r>
              <a:rPr lang="en-US" sz="2200" dirty="0" smtClean="0">
                <a:latin typeface="Georgia" pitchFamily="18" charset="0"/>
              </a:rPr>
              <a:t>	813 of these were E&amp;G facilities</a:t>
            </a:r>
            <a:r>
              <a:rPr lang="en-US" sz="2400" dirty="0" smtClean="0">
                <a:latin typeface="Georgia" pitchFamily="18" charset="0"/>
              </a:rPr>
              <a:t> </a:t>
            </a:r>
          </a:p>
          <a:p>
            <a:pPr>
              <a:spcBef>
                <a:spcPts val="1800"/>
              </a:spcBef>
              <a:spcAft>
                <a:spcPts val="1800"/>
              </a:spcAft>
              <a:buClr>
                <a:schemeClr val="tx2"/>
              </a:buClr>
            </a:pPr>
            <a:r>
              <a:rPr lang="en-US" sz="2400" dirty="0">
                <a:latin typeface="Georgia" pitchFamily="18" charset="0"/>
              </a:rPr>
              <a:t>Every three years, building condition surveys are conducted by </a:t>
            </a:r>
            <a:r>
              <a:rPr lang="en-US" sz="2400" dirty="0" smtClean="0">
                <a:latin typeface="Georgia" pitchFamily="18" charset="0"/>
              </a:rPr>
              <a:t>Institutions and collected </a:t>
            </a:r>
            <a:r>
              <a:rPr lang="en-US" sz="2400" dirty="0">
                <a:latin typeface="Georgia" pitchFamily="18" charset="0"/>
              </a:rPr>
              <a:t>at CHE:</a:t>
            </a:r>
          </a:p>
          <a:p>
            <a:pPr lvl="1">
              <a:buClr>
                <a:schemeClr val="tx2"/>
              </a:buClr>
            </a:pPr>
            <a:r>
              <a:rPr lang="en-US" sz="2200" dirty="0" smtClean="0">
                <a:latin typeface="Georgia" pitchFamily="18" charset="0"/>
              </a:rPr>
              <a:t>Institutions assess each of their buildings</a:t>
            </a:r>
          </a:p>
          <a:p>
            <a:pPr lvl="1">
              <a:spcBef>
                <a:spcPts val="1200"/>
              </a:spcBef>
              <a:buClr>
                <a:schemeClr val="tx2"/>
              </a:buClr>
            </a:pPr>
            <a:r>
              <a:rPr lang="en-US" sz="2200" dirty="0" smtClean="0">
                <a:latin typeface="Georgia" pitchFamily="18" charset="0"/>
              </a:rPr>
              <a:t>Each building evaluated across 13 systems and 2 standards</a:t>
            </a:r>
          </a:p>
          <a:p>
            <a:pPr marL="594360" lvl="2" indent="0">
              <a:spcBef>
                <a:spcPts val="600"/>
              </a:spcBef>
              <a:buClr>
                <a:schemeClr val="tx2"/>
              </a:buClr>
              <a:buNone/>
            </a:pPr>
            <a:r>
              <a:rPr lang="en-US" sz="1800" i="1" dirty="0" smtClean="0">
                <a:latin typeface="Georgia" pitchFamily="18" charset="0"/>
              </a:rPr>
              <a:t>    Systems</a:t>
            </a:r>
            <a:r>
              <a:rPr lang="en-US" sz="1800" dirty="0" smtClean="0">
                <a:latin typeface="Georgia" pitchFamily="18" charset="0"/>
              </a:rPr>
              <a:t>:  1) Foundation, 2) Exterior Walls, 3) Floor, 4) Roof, </a:t>
            </a:r>
          </a:p>
          <a:p>
            <a:pPr marL="594360" lvl="2" indent="0">
              <a:buClr>
                <a:schemeClr val="tx2"/>
              </a:buClr>
              <a:buNone/>
            </a:pPr>
            <a:r>
              <a:rPr lang="en-US" sz="1800" dirty="0">
                <a:latin typeface="Georgia" pitchFamily="18" charset="0"/>
              </a:rPr>
              <a:t> </a:t>
            </a:r>
            <a:r>
              <a:rPr lang="en-US" sz="1800" dirty="0" smtClean="0">
                <a:latin typeface="Georgia" pitchFamily="18" charset="0"/>
              </a:rPr>
              <a:t>     5) Interior Walls, 6) Windows,  7) Doors, 8) Ceiling, 9) Heating, </a:t>
            </a:r>
          </a:p>
          <a:p>
            <a:pPr lvl="2">
              <a:buClr>
                <a:schemeClr val="tx2"/>
              </a:buClr>
              <a:buNone/>
            </a:pPr>
            <a:r>
              <a:rPr lang="en-US" sz="1800" dirty="0" smtClean="0">
                <a:latin typeface="Georgia" pitchFamily="18" charset="0"/>
              </a:rPr>
              <a:t>	   10) Cooling, 11) Plumbing, 12) Electrical, and 13) Elevators</a:t>
            </a:r>
          </a:p>
          <a:p>
            <a:pPr marL="594360" lvl="2" indent="0">
              <a:spcBef>
                <a:spcPts val="600"/>
              </a:spcBef>
              <a:buClr>
                <a:schemeClr val="tx2"/>
              </a:buClr>
              <a:buNone/>
            </a:pPr>
            <a:r>
              <a:rPr lang="en-US" sz="1800" i="1" dirty="0" smtClean="0">
                <a:latin typeface="Georgia" pitchFamily="18" charset="0"/>
              </a:rPr>
              <a:t>    Standards:</a:t>
            </a:r>
            <a:r>
              <a:rPr lang="en-US" sz="1800" dirty="0" smtClean="0">
                <a:latin typeface="Georgia" pitchFamily="18" charset="0"/>
              </a:rPr>
              <a:t>  Safety and Design</a:t>
            </a:r>
          </a:p>
          <a:p>
            <a:pPr lvl="1">
              <a:spcBef>
                <a:spcPts val="1200"/>
              </a:spcBef>
              <a:buClr>
                <a:schemeClr val="tx2"/>
              </a:buClr>
            </a:pPr>
            <a:r>
              <a:rPr lang="en-US" sz="2200" dirty="0" smtClean="0">
                <a:latin typeface="Georgia" pitchFamily="18" charset="0"/>
              </a:rPr>
              <a:t>Institutions may report interim updates as projects are completed </a:t>
            </a:r>
            <a:endParaRPr lang="en-US" sz="2200" b="1" dirty="0" smtClean="0">
              <a:latin typeface="Georgia"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srcRect/>
          <a:stretch>
            <a:fillRect/>
          </a:stretch>
        </p:blipFill>
        <p:spPr bwMode="auto">
          <a:xfrm>
            <a:off x="5894294" y="2177190"/>
            <a:ext cx="2792506" cy="3549497"/>
          </a:xfrm>
          <a:prstGeom prst="rect">
            <a:avLst/>
          </a:prstGeom>
          <a:noFill/>
          <a:ln w="9525">
            <a:noFill/>
            <a:miter lim="800000"/>
            <a:headEnd/>
            <a:tailEnd/>
          </a:ln>
          <a:effectLst/>
        </p:spPr>
      </p:pic>
      <p:sp>
        <p:nvSpPr>
          <p:cNvPr id="5" name="Title 4"/>
          <p:cNvSpPr>
            <a:spLocks noGrp="1"/>
          </p:cNvSpPr>
          <p:nvPr>
            <p:ph type="title"/>
          </p:nvPr>
        </p:nvSpPr>
        <p:spPr>
          <a:xfrm>
            <a:off x="335404" y="228600"/>
            <a:ext cx="7772400" cy="838200"/>
          </a:xfrm>
        </p:spPr>
        <p:txBody>
          <a:bodyPr>
            <a:normAutofit fontScale="90000"/>
          </a:bodyPr>
          <a:lstStyle/>
          <a:p>
            <a:r>
              <a:rPr lang="en-US" sz="3600" b="1" dirty="0" smtClean="0">
                <a:latin typeface="Georgia" pitchFamily="18" charset="0"/>
              </a:rPr>
              <a:t>Assessing the Building Condition </a:t>
            </a:r>
            <a:endParaRPr lang="en-US" sz="3600" b="1" dirty="0">
              <a:latin typeface="Georgia" pitchFamily="18" charset="0"/>
            </a:endParaRPr>
          </a:p>
        </p:txBody>
      </p:sp>
      <p:sp>
        <p:nvSpPr>
          <p:cNvPr id="6" name="TextBox 5"/>
          <p:cNvSpPr txBox="1"/>
          <p:nvPr/>
        </p:nvSpPr>
        <p:spPr>
          <a:xfrm>
            <a:off x="304800" y="1555521"/>
            <a:ext cx="5029200" cy="1107996"/>
          </a:xfrm>
          <a:prstGeom prst="rect">
            <a:avLst/>
          </a:prstGeom>
          <a:noFill/>
        </p:spPr>
        <p:txBody>
          <a:bodyPr wrap="square" rtlCol="0">
            <a:spAutoFit/>
          </a:bodyPr>
          <a:lstStyle/>
          <a:p>
            <a:r>
              <a:rPr lang="en-US" sz="2200" b="1" dirty="0" smtClean="0"/>
              <a:t>Institutions rate each of  the 13 Systems and 2 Standards on a 5-point scale where 1 is best condition and 5 is worst</a:t>
            </a:r>
            <a:endParaRPr lang="en-US" sz="2200" b="1" dirty="0"/>
          </a:p>
        </p:txBody>
      </p:sp>
      <p:sp>
        <p:nvSpPr>
          <p:cNvPr id="20" name="Left Brace 19"/>
          <p:cNvSpPr/>
          <p:nvPr/>
        </p:nvSpPr>
        <p:spPr>
          <a:xfrm>
            <a:off x="5477435" y="2466038"/>
            <a:ext cx="228600" cy="29718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cxnSp>
        <p:nvCxnSpPr>
          <p:cNvPr id="22" name="Straight Arrow Connector 21"/>
          <p:cNvCxnSpPr/>
          <p:nvPr/>
        </p:nvCxnSpPr>
        <p:spPr>
          <a:xfrm flipH="1" flipV="1">
            <a:off x="4365812" y="2575346"/>
            <a:ext cx="968188" cy="13765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5995147" y="1630802"/>
            <a:ext cx="2590800" cy="369332"/>
          </a:xfrm>
          <a:prstGeom prst="rect">
            <a:avLst/>
          </a:prstGeom>
          <a:noFill/>
          <a:ln w="9525">
            <a:noFill/>
          </a:ln>
        </p:spPr>
        <p:txBody>
          <a:bodyPr wrap="square" rtlCol="0">
            <a:spAutoFit/>
          </a:bodyPr>
          <a:lstStyle/>
          <a:p>
            <a:pPr algn="ctr"/>
            <a:r>
              <a:rPr lang="en-US" i="1" dirty="0" smtClean="0"/>
              <a:t>Example of 1 System</a:t>
            </a:r>
            <a:endParaRPr lang="en-US" i="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2045</TotalTime>
  <Words>1362</Words>
  <Application>Microsoft Office PowerPoint</Application>
  <PresentationFormat>On-screen Show (4:3)</PresentationFormat>
  <Paragraphs>137</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Equity</vt:lpstr>
      <vt:lpstr>Maintenance Needs Review</vt:lpstr>
      <vt:lpstr>Introduction</vt:lpstr>
      <vt:lpstr>Definitions</vt:lpstr>
      <vt:lpstr>Maintenance &amp; Repairs</vt:lpstr>
      <vt:lpstr>Deferred Maintenance</vt:lpstr>
      <vt:lpstr>Review of CHE’s Assessment of Maintenance Needs of South Carolina Public Institutions</vt:lpstr>
      <vt:lpstr>PowerPoint Presentation</vt:lpstr>
      <vt:lpstr>Building Condition Survey</vt:lpstr>
      <vt:lpstr>Assessing the Building Condition </vt:lpstr>
      <vt:lpstr>PowerPoint Presentation</vt:lpstr>
      <vt:lpstr>PowerPoint Presentation</vt:lpstr>
      <vt:lpstr>PowerPoint Presentation</vt:lpstr>
      <vt:lpstr>Assessing Infrastructure Condition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Maintenance Needs   Presentation to Senate Finance Special Higher Education Study Committee December 5, 2012</dc:title>
  <dc:creator>cblake</dc:creator>
  <cp:lastModifiedBy>Courtney Blake</cp:lastModifiedBy>
  <cp:revision>138</cp:revision>
  <cp:lastPrinted>2012-12-11T19:22:46Z</cp:lastPrinted>
  <dcterms:created xsi:type="dcterms:W3CDTF">2012-11-27T19:44:53Z</dcterms:created>
  <dcterms:modified xsi:type="dcterms:W3CDTF">2012-12-11T19:49:54Z</dcterms:modified>
</cp:coreProperties>
</file>